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8" r:id="rId6"/>
    <p:sldId id="262" r:id="rId7"/>
    <p:sldId id="261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84A6"/>
    <a:srgbClr val="1B84A6"/>
    <a:srgbClr val="000000"/>
    <a:srgbClr val="8C98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2" autoAdjust="0"/>
    <p:restoredTop sz="94660"/>
  </p:normalViewPr>
  <p:slideViewPr>
    <p:cSldViewPr snapToGrid="0">
      <p:cViewPr varScale="1">
        <p:scale>
          <a:sx n="85" d="100"/>
          <a:sy n="85" d="100"/>
        </p:scale>
        <p:origin x="68" y="3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E97E3-3EBD-4A9F-B2D8-8D0F237C9B39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5A335-7A72-48D4-A666-3B40CCD10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267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0406A-19CC-4407-BF2D-96B0D7AD8962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7A705-59FF-4D31-A4F4-0C879FF9A5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494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0" y="3439633"/>
            <a:ext cx="12192000" cy="0"/>
          </a:xfrm>
          <a:prstGeom prst="line">
            <a:avLst/>
          </a:prstGeom>
          <a:ln w="38100">
            <a:solidFill>
              <a:srgbClr val="1B84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" y="391032"/>
            <a:ext cx="10555675" cy="303002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79920" y="4048679"/>
            <a:ext cx="6845300" cy="5314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>
                <a:solidFill>
                  <a:srgbClr val="1B84A6"/>
                </a:solidFill>
                <a:latin typeface="Futura PT Heavy" panose="020B0802020204020303" pitchFamily="34" charset="0"/>
                <a:cs typeface="Arial" panose="020B0604020202020204" pitchFamily="34" charset="0"/>
              </a:defRPr>
            </a:lvl1pPr>
            <a:lvl2pPr>
              <a:defRPr>
                <a:latin typeface="Century" panose="02040604050505020304" pitchFamily="18" charset="0"/>
              </a:defRPr>
            </a:lvl2pPr>
            <a:lvl3pPr>
              <a:defRPr>
                <a:latin typeface="Century" panose="02040604050505020304" pitchFamily="18" charset="0"/>
              </a:defRPr>
            </a:lvl3pPr>
            <a:lvl4pPr>
              <a:defRPr>
                <a:latin typeface="Century" panose="02040604050505020304" pitchFamily="18" charset="0"/>
              </a:defRPr>
            </a:lvl4pPr>
            <a:lvl5pPr>
              <a:defRPr>
                <a:latin typeface="Century" panose="02040604050505020304" pitchFamily="18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379920" y="4580158"/>
            <a:ext cx="6845300" cy="1539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1B84A6"/>
                </a:solidFill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Author, </a:t>
            </a:r>
            <a:r>
              <a:rPr lang="en-US" dirty="0" err="1"/>
              <a:t>Organisation</a:t>
            </a:r>
            <a:endParaRPr lang="en-US" dirty="0"/>
          </a:p>
          <a:p>
            <a:pPr lvl="0"/>
            <a:r>
              <a:rPr lang="en-US" dirty="0"/>
              <a:t>2019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50359E-F04A-49B6-A552-DF1C6038D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0852" y="6466968"/>
            <a:ext cx="1158340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76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3" b="29411"/>
          <a:stretch/>
        </p:blipFill>
        <p:spPr>
          <a:xfrm>
            <a:off x="490451" y="6143106"/>
            <a:ext cx="1679171" cy="498763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5899297"/>
            <a:ext cx="12192000" cy="0"/>
          </a:xfrm>
          <a:prstGeom prst="line">
            <a:avLst/>
          </a:prstGeom>
          <a:ln w="38100">
            <a:solidFill>
              <a:srgbClr val="1B84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552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1B84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-8237" y="3207575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61" b="46520"/>
          <a:stretch/>
        </p:blipFill>
        <p:spPr>
          <a:xfrm>
            <a:off x="461546" y="5813809"/>
            <a:ext cx="1679171" cy="36948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277300"/>
            <a:ext cx="10515600" cy="930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aseline="0">
                <a:solidFill>
                  <a:schemeClr val="bg1"/>
                </a:solidFill>
                <a:latin typeface="Futura PT Heavy" panose="020B08020202040203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Section Header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449638"/>
            <a:ext cx="10579100" cy="619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GB" dirty="0"/>
              <a:t>Use this section to write a brief description of the topic</a:t>
            </a:r>
          </a:p>
        </p:txBody>
      </p:sp>
    </p:spTree>
    <p:extLst>
      <p:ext uri="{BB962C8B-B14F-4D97-AF65-F5344CB8AC3E}">
        <p14:creationId xmlns:p14="http://schemas.microsoft.com/office/powerpoint/2010/main" val="72775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515600" cy="69755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B84A6"/>
                </a:solidFill>
                <a:latin typeface="Futura PT Heavy" panose="020B0802020204020303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20000" y="1440000"/>
            <a:ext cx="10515600" cy="3416300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Futura PT Book" panose="020B0502020204020303" pitchFamily="34" charset="0"/>
              </a:defRPr>
            </a:lvl1pPr>
            <a:lvl2pPr>
              <a:defRPr sz="1600">
                <a:latin typeface="Futura PT Book" panose="020B0502020204020303" pitchFamily="34" charset="0"/>
              </a:defRPr>
            </a:lvl2pPr>
            <a:lvl3pPr>
              <a:defRPr sz="1600">
                <a:latin typeface="Futura PT Book" panose="020B0502020204020303" pitchFamily="34" charset="0"/>
              </a:defRPr>
            </a:lvl3pPr>
            <a:lvl4pPr>
              <a:defRPr sz="1600">
                <a:latin typeface="Futura PT Book" panose="020B0502020204020303" pitchFamily="34" charset="0"/>
              </a:defRPr>
            </a:lvl4pPr>
            <a:lvl5pPr>
              <a:defRPr sz="1600">
                <a:latin typeface="Futura PT Book" panose="020B05020202040203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3" b="29411"/>
          <a:stretch/>
        </p:blipFill>
        <p:spPr>
          <a:xfrm>
            <a:off x="490451" y="6143106"/>
            <a:ext cx="1679171" cy="498763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5899297"/>
            <a:ext cx="12192000" cy="0"/>
          </a:xfrm>
          <a:prstGeom prst="line">
            <a:avLst/>
          </a:prstGeom>
          <a:ln w="38100">
            <a:solidFill>
              <a:srgbClr val="1B84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188C5CC-C69D-48D9-9CA3-3413E77490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87900" y="6452876"/>
            <a:ext cx="1158340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6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14400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Futura PT Book" panose="020B0502020204020303" pitchFamily="34" charset="0"/>
              </a:defRPr>
            </a:lvl1pPr>
            <a:lvl2pPr>
              <a:defRPr>
                <a:solidFill>
                  <a:schemeClr val="tx1"/>
                </a:solidFill>
                <a:latin typeface="Futura PT Book" panose="020B0502020204020303" pitchFamily="34" charset="0"/>
              </a:defRPr>
            </a:lvl2pPr>
            <a:lvl3pPr>
              <a:defRPr>
                <a:solidFill>
                  <a:schemeClr val="tx1"/>
                </a:solidFill>
                <a:latin typeface="Futura PT Book" panose="020B0502020204020303" pitchFamily="34" charset="0"/>
              </a:defRPr>
            </a:lvl3pPr>
            <a:lvl4pPr>
              <a:defRPr>
                <a:solidFill>
                  <a:schemeClr val="tx1"/>
                </a:solidFill>
                <a:latin typeface="Futura PT Book" panose="020B0502020204020303" pitchFamily="34" charset="0"/>
              </a:defRPr>
            </a:lvl4pPr>
            <a:lvl5pPr>
              <a:defRPr>
                <a:solidFill>
                  <a:schemeClr val="tx1"/>
                </a:solidFill>
                <a:latin typeface="Futura PT Book" panose="020B05020202040203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0000" y="14400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Futura PT Book" panose="020B0502020204020303" pitchFamily="34" charset="0"/>
              </a:defRPr>
            </a:lvl1pPr>
            <a:lvl2pPr>
              <a:defRPr>
                <a:solidFill>
                  <a:schemeClr val="tx1"/>
                </a:solidFill>
                <a:latin typeface="Futura PT Book" panose="020B0502020204020303" pitchFamily="34" charset="0"/>
              </a:defRPr>
            </a:lvl2pPr>
            <a:lvl3pPr>
              <a:defRPr>
                <a:solidFill>
                  <a:schemeClr val="tx1"/>
                </a:solidFill>
                <a:latin typeface="Futura PT Book" panose="020B0502020204020303" pitchFamily="34" charset="0"/>
              </a:defRPr>
            </a:lvl3pPr>
            <a:lvl4pPr>
              <a:defRPr>
                <a:solidFill>
                  <a:schemeClr val="tx1"/>
                </a:solidFill>
                <a:latin typeface="Futura PT Book" panose="020B0502020204020303" pitchFamily="34" charset="0"/>
              </a:defRPr>
            </a:lvl4pPr>
            <a:lvl5pPr>
              <a:defRPr>
                <a:solidFill>
                  <a:schemeClr val="tx1"/>
                </a:solidFill>
                <a:latin typeface="Futura PT Book" panose="020B05020202040203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3" b="29411"/>
          <a:stretch/>
        </p:blipFill>
        <p:spPr>
          <a:xfrm>
            <a:off x="490451" y="6143106"/>
            <a:ext cx="1679171" cy="498763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5899297"/>
            <a:ext cx="12192000" cy="0"/>
          </a:xfrm>
          <a:prstGeom prst="line">
            <a:avLst/>
          </a:prstGeom>
          <a:ln w="38100">
            <a:solidFill>
              <a:srgbClr val="1B84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 userDrawn="1"/>
        </p:nvSpPr>
        <p:spPr>
          <a:xfrm>
            <a:off x="720000" y="360000"/>
            <a:ext cx="10515600" cy="6975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B84A6"/>
                </a:solidFill>
                <a:latin typeface="Futura PT Heavy" panose="020B0802020204020303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5023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440000"/>
            <a:ext cx="105156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Futura PT Cond Bold" panose="020B080602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160000"/>
            <a:ext cx="10515600" cy="2780484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Futura PT Book" panose="020B0502020204020303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Futura PT Book" panose="020B0502020204020303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Futura PT Book" panose="020B0502020204020303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Futura PT Book" panose="020B0502020204020303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Futura PT Book" panose="020B05020202040203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3" b="29411"/>
          <a:stretch/>
        </p:blipFill>
        <p:spPr>
          <a:xfrm>
            <a:off x="490451" y="6143106"/>
            <a:ext cx="1679171" cy="498763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5899297"/>
            <a:ext cx="12192000" cy="0"/>
          </a:xfrm>
          <a:prstGeom prst="line">
            <a:avLst/>
          </a:prstGeom>
          <a:ln w="38100">
            <a:solidFill>
              <a:srgbClr val="1B84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 userDrawn="1"/>
        </p:nvSpPr>
        <p:spPr>
          <a:xfrm>
            <a:off x="720000" y="360000"/>
            <a:ext cx="10515600" cy="6975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B84A6"/>
                </a:solidFill>
                <a:latin typeface="Futura PT Heavy" panose="020B0802020204020303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436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515600" cy="7762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B84A6"/>
                </a:solidFill>
                <a:latin typeface="Futura PT Heavy" panose="020B0802020204020303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44000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Futura PT Cond Bold" panose="020B080602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160000"/>
            <a:ext cx="5157787" cy="3314658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Futura PT Book" panose="020B0502020204020303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Futura PT Book" panose="020B0502020204020303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Futura PT Book" panose="020B0502020204020303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Futura PT Book" panose="020B0502020204020303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Futura PT Book" panose="020B05020202040203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0000" y="144000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Futura PT Cond Bold" panose="020B080602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0000" y="2160000"/>
            <a:ext cx="5183188" cy="3354908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Futura PT Book" panose="020B0502020204020303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Futura PT Book" panose="020B0502020204020303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Futura PT Book" panose="020B0502020204020303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Futura PT Book" panose="020B0502020204020303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Futura PT Book" panose="020B05020202040203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3" b="29411"/>
          <a:stretch/>
        </p:blipFill>
        <p:spPr>
          <a:xfrm>
            <a:off x="490451" y="6143106"/>
            <a:ext cx="1679171" cy="498763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5899297"/>
            <a:ext cx="12192000" cy="0"/>
          </a:xfrm>
          <a:prstGeom prst="line">
            <a:avLst/>
          </a:prstGeom>
          <a:ln w="38100">
            <a:solidFill>
              <a:srgbClr val="1B84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95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7893665" cy="77833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 b="1">
                <a:solidFill>
                  <a:srgbClr val="1B84A6"/>
                </a:solidFill>
                <a:latin typeface="Futura PT Heavy" panose="020B0802020204020303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0" y="1440000"/>
            <a:ext cx="6172200" cy="3803650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Futura PT Book" panose="020B0502020204020303" pitchFamily="34" charset="0"/>
              </a:defRPr>
            </a:lvl1pPr>
            <a:lvl2pPr>
              <a:defRPr sz="1600">
                <a:latin typeface="Futura PT Book" panose="020B0502020204020303" pitchFamily="34" charset="0"/>
              </a:defRPr>
            </a:lvl2pPr>
            <a:lvl3pPr>
              <a:defRPr sz="1600">
                <a:latin typeface="Futura PT Book" panose="020B0502020204020303" pitchFamily="34" charset="0"/>
              </a:defRPr>
            </a:lvl3pPr>
            <a:lvl4pPr>
              <a:defRPr sz="1600">
                <a:latin typeface="Futura PT Book" panose="020B0502020204020303" pitchFamily="34" charset="0"/>
              </a:defRPr>
            </a:lvl4pPr>
            <a:lvl5pPr>
              <a:defRPr sz="1600">
                <a:latin typeface="Futura PT Book" panose="020B05020202040203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1440000"/>
            <a:ext cx="411939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Futura PT Book" panose="020B05020202040203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3" b="29411"/>
          <a:stretch/>
        </p:blipFill>
        <p:spPr>
          <a:xfrm>
            <a:off x="490451" y="6143106"/>
            <a:ext cx="1679171" cy="498763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5899297"/>
            <a:ext cx="12192000" cy="0"/>
          </a:xfrm>
          <a:prstGeom prst="line">
            <a:avLst/>
          </a:prstGeom>
          <a:ln w="38100">
            <a:solidFill>
              <a:srgbClr val="1B84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023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7707054" cy="90506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 b="1">
                <a:solidFill>
                  <a:srgbClr val="1B84A6"/>
                </a:solidFill>
                <a:latin typeface="Futura PT Heavy" panose="020B0802020204020303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40000" y="1440000"/>
            <a:ext cx="6172200" cy="3803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utura PT Cond Bold" panose="020B08060202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1440000"/>
            <a:ext cx="420176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Futura PT Book" panose="020B05020202040203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3" b="29411"/>
          <a:stretch/>
        </p:blipFill>
        <p:spPr>
          <a:xfrm>
            <a:off x="490451" y="6143106"/>
            <a:ext cx="1679171" cy="498763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5899297"/>
            <a:ext cx="12192000" cy="0"/>
          </a:xfrm>
          <a:prstGeom prst="line">
            <a:avLst/>
          </a:prstGeom>
          <a:ln w="38100">
            <a:solidFill>
              <a:srgbClr val="1B84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11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and Contact Details">
    <p:bg>
      <p:bgPr>
        <a:solidFill>
          <a:srgbClr val="1B84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583911"/>
            <a:ext cx="12192000" cy="32740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4" b="45876"/>
          <a:stretch/>
        </p:blipFill>
        <p:spPr>
          <a:xfrm>
            <a:off x="2243818" y="581743"/>
            <a:ext cx="7749899" cy="1803861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-2890" y="260140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watching.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2508396" y="4873828"/>
            <a:ext cx="38073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  <a:latin typeface="Futura PT Book" panose="020B0502020204020303" pitchFamily="34" charset="0"/>
              </a:rPr>
              <a:t>Name: </a:t>
            </a:r>
          </a:p>
          <a:p>
            <a:r>
              <a:rPr lang="en-GB" sz="1400" dirty="0">
                <a:solidFill>
                  <a:schemeClr val="tx1"/>
                </a:solidFill>
                <a:latin typeface="Futura PT Book" panose="020B0502020204020303" pitchFamily="34" charset="0"/>
              </a:rPr>
              <a:t>Position: </a:t>
            </a:r>
          </a:p>
          <a:p>
            <a:r>
              <a:rPr lang="en-GB" sz="1400" dirty="0">
                <a:solidFill>
                  <a:schemeClr val="tx1"/>
                </a:solidFill>
                <a:latin typeface="Futura PT Book" panose="020B0502020204020303" pitchFamily="34" charset="0"/>
              </a:rPr>
              <a:t>Email: </a:t>
            </a:r>
          </a:p>
          <a:p>
            <a:r>
              <a:rPr lang="en-GB" sz="1400" dirty="0">
                <a:solidFill>
                  <a:schemeClr val="tx1"/>
                </a:solidFill>
                <a:latin typeface="Futura PT Book" panose="020B0502020204020303" pitchFamily="34" charset="0"/>
              </a:rPr>
              <a:t>Tel: </a:t>
            </a:r>
          </a:p>
          <a:p>
            <a:r>
              <a:rPr lang="en-GB" sz="1400" dirty="0">
                <a:solidFill>
                  <a:schemeClr val="tx1"/>
                </a:solidFill>
                <a:latin typeface="Futura PT Book" panose="020B0502020204020303" pitchFamily="34" charset="0"/>
              </a:rPr>
              <a:t>Mob: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2508396" y="4195942"/>
            <a:ext cx="7485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1B84A6"/>
                </a:solidFill>
                <a:latin typeface="Futura PT Cond Bold" panose="020B0806020204020203" pitchFamily="34" charset="0"/>
                <a:cs typeface="Arial" panose="020B0604020202020204" pitchFamily="34" charset="0"/>
              </a:rPr>
              <a:t>Contact Details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315740" y="4846142"/>
            <a:ext cx="33678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  <a:latin typeface="Futura PT Book" panose="020B0502020204020303" pitchFamily="34" charset="0"/>
              </a:rPr>
              <a:t>British Occupational Hygiene Society</a:t>
            </a:r>
          </a:p>
          <a:p>
            <a:r>
              <a:rPr lang="en-GB" sz="1400" dirty="0">
                <a:solidFill>
                  <a:schemeClr val="tx1"/>
                </a:solidFill>
                <a:latin typeface="Futura PT Book" panose="020B0502020204020303" pitchFamily="34" charset="0"/>
              </a:rPr>
              <a:t>Unit 5/6 Melbourne Business Court </a:t>
            </a:r>
          </a:p>
          <a:p>
            <a:r>
              <a:rPr lang="en-GB" sz="1400" dirty="0">
                <a:solidFill>
                  <a:schemeClr val="tx1"/>
                </a:solidFill>
                <a:latin typeface="Futura PT Book" panose="020B0502020204020303" pitchFamily="34" charset="0"/>
              </a:rPr>
              <a:t>Pride Park</a:t>
            </a:r>
          </a:p>
          <a:p>
            <a:r>
              <a:rPr lang="en-GB" sz="1400" dirty="0">
                <a:solidFill>
                  <a:schemeClr val="tx1"/>
                </a:solidFill>
                <a:latin typeface="Futura PT Book" panose="020B0502020204020303" pitchFamily="34" charset="0"/>
              </a:rPr>
              <a:t>Derby</a:t>
            </a:r>
          </a:p>
          <a:p>
            <a:r>
              <a:rPr lang="en-GB" sz="1400" dirty="0">
                <a:solidFill>
                  <a:schemeClr val="tx1"/>
                </a:solidFill>
                <a:latin typeface="Futura PT Book" panose="020B0502020204020303" pitchFamily="34" charset="0"/>
              </a:rPr>
              <a:t>DE24 8LZ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350874" y="4874499"/>
            <a:ext cx="2995612" cy="11128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aseline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GB" sz="1400" dirty="0">
                <a:latin typeface="Century Gothic" panose="020B0502020202020204" pitchFamily="34" charset="0"/>
              </a:rPr>
              <a:t>Click to add your details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7217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304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1" r:id="rId3"/>
    <p:sldLayoutId id="2147483652" r:id="rId4"/>
    <p:sldLayoutId id="2147483653" r:id="rId5"/>
    <p:sldLayoutId id="2147483662" r:id="rId6"/>
    <p:sldLayoutId id="2147483656" r:id="rId7"/>
    <p:sldLayoutId id="2147483657" r:id="rId8"/>
    <p:sldLayoutId id="2147483660" r:id="rId9"/>
    <p:sldLayoutId id="2147483655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-esf.org/covid-19/4513-covid-19-suspicious-certificates-for-ppe" TargetMode="External"/><Relationship Id="rId2" Type="http://schemas.openxmlformats.org/officeDocument/2006/relationships/hyperlink" Target="https://www.bsif.co.uk/are-you-concerned-about-ppe-certificates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ec.europa.eu/growth/tools-databases/nando/index.cfm?fuseaction=directive.notifiedbody&amp;dir_id=155501" TargetMode="External"/><Relationship Id="rId4" Type="http://schemas.openxmlformats.org/officeDocument/2006/relationships/hyperlink" Target="https://www.hse.gov.uk/work-equipment-machinery/report-defective-product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fit2fit.org/" TargetMode="External"/><Relationship Id="rId4" Type="http://schemas.openxmlformats.org/officeDocument/2006/relationships/hyperlink" Target="http://www.bsif.co.uk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t2fit.org/" TargetMode="External"/><Relationship Id="rId2" Type="http://schemas.openxmlformats.org/officeDocument/2006/relationships/hyperlink" Target="http://www.bsif.co.uk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GB" sz="4000" b="1" dirty="0"/>
              <a:t>Spotting a Fake Respirator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84487" y="1306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D9EB94E-C821-4ED5-B9AB-F31AE4E67B12}" type="slidenum">
              <a:rPr lang="en-GB" smtClean="0">
                <a:solidFill>
                  <a:srgbClr val="1D84A6"/>
                </a:solidFill>
              </a:rPr>
              <a:t>1</a:t>
            </a:fld>
            <a:endParaRPr lang="en-GB" dirty="0">
              <a:solidFill>
                <a:srgbClr val="1D84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06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10546"/>
            <a:ext cx="10515600" cy="697556"/>
          </a:xfrm>
        </p:spPr>
        <p:txBody>
          <a:bodyPr/>
          <a:lstStyle/>
          <a:p>
            <a:r>
              <a:rPr lang="en-GB" dirty="0"/>
              <a:t>Genuine or Fake?</a:t>
            </a:r>
          </a:p>
        </p:txBody>
      </p:sp>
      <p:pic>
        <p:nvPicPr>
          <p:cNvPr id="7" name="Picture 6" descr="A picture containing bag&#10;&#10;Description automatically generated">
            <a:extLst>
              <a:ext uri="{FF2B5EF4-FFF2-40B4-BE49-F238E27FC236}">
                <a16:creationId xmlns:a16="http://schemas.microsoft.com/office/drawing/2014/main" id="{092B9CEB-145A-468E-9E33-809D320859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71"/>
          <a:stretch/>
        </p:blipFill>
        <p:spPr>
          <a:xfrm rot="5400000">
            <a:off x="725575" y="1051982"/>
            <a:ext cx="3191811" cy="3202958"/>
          </a:xfrm>
          <a:prstGeom prst="rect">
            <a:avLst/>
          </a:prstGeom>
        </p:spPr>
      </p:pic>
      <p:pic>
        <p:nvPicPr>
          <p:cNvPr id="8" name="Picture 7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52280EB5-1493-4FAD-8ACF-380BB06DBD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4" r="6404" b="26730"/>
          <a:stretch/>
        </p:blipFill>
        <p:spPr>
          <a:xfrm>
            <a:off x="4343403" y="1057556"/>
            <a:ext cx="4124277" cy="3191811"/>
          </a:xfrm>
          <a:prstGeom prst="rect">
            <a:avLst/>
          </a:prstGeom>
        </p:spPr>
      </p:pic>
      <p:pic>
        <p:nvPicPr>
          <p:cNvPr id="9" name="Picture 8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CF77F4C2-8F54-40F6-BAAC-F2A555AF9B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" t="29733" r="26362" b="8124"/>
          <a:stretch/>
        </p:blipFill>
        <p:spPr>
          <a:xfrm>
            <a:off x="8836999" y="1073675"/>
            <a:ext cx="2860337" cy="31756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D2E1EA-EA81-4E22-87AA-BADFE75D7963}"/>
              </a:ext>
            </a:extLst>
          </p:cNvPr>
          <p:cNvSpPr txBox="1"/>
          <p:nvPr/>
        </p:nvSpPr>
        <p:spPr>
          <a:xfrm>
            <a:off x="720000" y="4388659"/>
            <a:ext cx="3202959" cy="13849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No Standard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No manufacturer name, logo or model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No markings on packaging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No EU CE mark and Notified Body number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5D28B4-8C4D-43FD-B861-60DAC8F16DF2}"/>
              </a:ext>
            </a:extLst>
          </p:cNvPr>
          <p:cNvSpPr txBox="1"/>
          <p:nvPr/>
        </p:nvSpPr>
        <p:spPr>
          <a:xfrm>
            <a:off x="4343404" y="4398820"/>
            <a:ext cx="4124276" cy="116955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Unusual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No EU Notified Body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No manufacturer name, logo or model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No ‘N’ or ‘NR’ marking</a:t>
            </a:r>
          </a:p>
          <a:p>
            <a:endParaRPr lang="en-GB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0E8FB0-9CBC-45C0-9BE6-D5C4A1F39515}"/>
              </a:ext>
            </a:extLst>
          </p:cNvPr>
          <p:cNvSpPr txBox="1"/>
          <p:nvPr/>
        </p:nvSpPr>
        <p:spPr>
          <a:xfrm>
            <a:off x="8836999" y="4388659"/>
            <a:ext cx="2860337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No EU Notified Body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No ‘N’ or ‘NR’ marking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ISO:9001 is not relevant to RPE certification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684487" y="1306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D9EB94E-C821-4ED5-B9AB-F31AE4E67B12}" type="slidenum">
              <a:rPr lang="en-GB" smtClean="0">
                <a:solidFill>
                  <a:srgbClr val="1D84A6"/>
                </a:solidFill>
              </a:rPr>
              <a:t>10</a:t>
            </a:fld>
            <a:endParaRPr lang="en-GB" dirty="0">
              <a:solidFill>
                <a:srgbClr val="1D84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549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Spotting a Fake: 8-Point 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20000" y="1103276"/>
            <a:ext cx="10515600" cy="3954960"/>
          </a:xfrm>
        </p:spPr>
        <p:txBody>
          <a:bodyPr/>
          <a:lstStyle/>
          <a:p>
            <a:pPr marL="914400" lvl="1" indent="-457200">
              <a:buFont typeface="+mj-lt"/>
              <a:buAutoNum type="arabicPeriod"/>
            </a:pPr>
            <a:r>
              <a:rPr lang="en-GB" sz="2000" dirty="0"/>
              <a:t>Examine the markings on the product – are they all there and do they look correct?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/>
              <a:t>Is a copy of the EU certification and the Declaration of Conformity (DoC) available?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/>
              <a:t>Do the certificates and DoC contain the required information?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/>
              <a:t>Check the reference to the standard(s) on the product and on the certificates and DoC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/>
              <a:t>Are the manufacturers’ user instructions provided?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/>
              <a:t>Does the product look and feel right?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/>
              <a:t>Are there any misspelt words?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/>
              <a:t>If you are in doubt, check via the links in the resources provided on the next slide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1684487" y="1306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D9EB94E-C821-4ED5-B9AB-F31AE4E67B12}" type="slidenum">
              <a:rPr lang="en-GB" smtClean="0">
                <a:solidFill>
                  <a:srgbClr val="1D84A6"/>
                </a:solidFill>
              </a:rPr>
              <a:t>11</a:t>
            </a:fld>
            <a:endParaRPr lang="en-GB" dirty="0">
              <a:solidFill>
                <a:srgbClr val="1D84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406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Useful Resources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British Safety Industry Federation (BSIF): Fake PPE Certificates</a:t>
            </a:r>
          </a:p>
          <a:p>
            <a:pPr marL="0" indent="0">
              <a:buNone/>
            </a:pPr>
            <a:r>
              <a:rPr lang="en-GB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https://www.bsif.co.uk/campaigns-projects/fake-certificate/</a:t>
            </a:r>
          </a:p>
          <a:p>
            <a:pPr marL="0" indent="0">
              <a:buNone/>
            </a:pPr>
            <a:r>
              <a:rPr lang="en-GB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https://www.bsif.co.uk/are-you-concerned-about-ppe-certificates/</a:t>
            </a:r>
            <a:br>
              <a:rPr lang="en-GB" dirty="0"/>
            </a:br>
            <a:endParaRPr lang="en-GB" dirty="0"/>
          </a:p>
          <a:p>
            <a:r>
              <a:rPr lang="en-GB" dirty="0"/>
              <a:t>European Safety Federation: COVID-19 Suspicious certificates for PPE</a:t>
            </a:r>
          </a:p>
          <a:p>
            <a:pPr marL="0" indent="0">
              <a:buNone/>
            </a:pPr>
            <a:r>
              <a:rPr lang="en-GB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https://www.eu-esf.org/covid-19/4513-covid-19-suspicious-certificates-for-ppe</a:t>
            </a:r>
            <a:br>
              <a:rPr lang="en-GB" dirty="0"/>
            </a:br>
            <a:endParaRPr lang="en-GB" dirty="0"/>
          </a:p>
          <a:p>
            <a:r>
              <a:rPr lang="en-GB" dirty="0"/>
              <a:t> HSE: Report a defective product</a:t>
            </a:r>
          </a:p>
          <a:p>
            <a:pPr marL="0" indent="0">
              <a:buNone/>
            </a:pPr>
            <a:r>
              <a:rPr lang="en-GB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https://www.hse.gov.uk/work-equipment-machinery/report-defective-product.htm</a:t>
            </a:r>
            <a:br>
              <a:rPr lang="en-GB" dirty="0"/>
            </a:br>
            <a:endParaRPr lang="en-GB" dirty="0"/>
          </a:p>
          <a:p>
            <a:r>
              <a:rPr lang="en-GB" dirty="0"/>
              <a:t>EU Notified Bodies</a:t>
            </a:r>
          </a:p>
          <a:p>
            <a:pPr marL="0" indent="0">
              <a:buNone/>
            </a:pPr>
            <a:r>
              <a:rPr lang="en-GB" dirty="0">
                <a:hlinkClick r:id="rId5"/>
              </a:rPr>
              <a:t>https://ec.europa.eu/growth/tools-databases/nando/index.cfm?fuseaction=directive.notifiedbody&amp;dir_id=155501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1684487" y="1306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D9EB94E-C821-4ED5-B9AB-F31AE4E67B12}" type="slidenum">
              <a:rPr lang="en-GB" smtClean="0">
                <a:solidFill>
                  <a:srgbClr val="1D84A6"/>
                </a:solidFill>
              </a:rPr>
              <a:t>12</a:t>
            </a:fld>
            <a:endParaRPr lang="en-GB" dirty="0">
              <a:solidFill>
                <a:srgbClr val="1D84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465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You Spot a Fake Respirator?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1800" dirty="0"/>
              <a:t>Sadly, during the coronavirus pandemic the personal protective equipment (PPE) market is inundated with fake respirators claiming to be genuine.</a:t>
            </a:r>
            <a:br>
              <a:rPr lang="en-GB" sz="1800" dirty="0"/>
            </a:br>
            <a:endParaRPr lang="en-GB" sz="1800" dirty="0"/>
          </a:p>
          <a:p>
            <a:r>
              <a:rPr lang="en-GB" sz="1800" dirty="0"/>
              <a:t>These fakes will pose a health risk to anyone wearing them because they will provide little protection against the coronavirus.</a:t>
            </a:r>
            <a:br>
              <a:rPr lang="en-GB" sz="1800" dirty="0"/>
            </a:br>
            <a:endParaRPr lang="en-GB" sz="1800" dirty="0"/>
          </a:p>
          <a:p>
            <a:r>
              <a:rPr lang="en-GB" sz="1800" dirty="0"/>
              <a:t>These slides explain the markings expected to be found on genuine respirators and the information that should be contained in a EU Certificate and Declaration of Conformity (DoC).</a:t>
            </a:r>
            <a:br>
              <a:rPr lang="en-GB" sz="1800" dirty="0"/>
            </a:br>
            <a:endParaRPr lang="en-GB" sz="1800" dirty="0"/>
          </a:p>
          <a:p>
            <a:r>
              <a:rPr lang="en-GB" sz="1800" dirty="0"/>
              <a:t>The last slide contains useful links to other resources to help you identify whether a PPE product is genuine or not.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84487" y="1306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D9EB94E-C821-4ED5-B9AB-F31AE4E67B12}" type="slidenum">
              <a:rPr lang="en-GB" smtClean="0">
                <a:solidFill>
                  <a:srgbClr val="1D84A6"/>
                </a:solidFill>
              </a:rPr>
              <a:t>2</a:t>
            </a:fld>
            <a:endParaRPr lang="en-GB" dirty="0">
              <a:solidFill>
                <a:srgbClr val="1D84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427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Genuine or Fake?</a:t>
            </a:r>
          </a:p>
        </p:txBody>
      </p:sp>
      <p:pic>
        <p:nvPicPr>
          <p:cNvPr id="5" name="Picture 4" descr="A picture containing bag&#10;&#10;Description automatically generated">
            <a:extLst>
              <a:ext uri="{FF2B5EF4-FFF2-40B4-BE49-F238E27FC236}">
                <a16:creationId xmlns:a16="http://schemas.microsoft.com/office/drawing/2014/main" id="{092B9CEB-145A-468E-9E33-809D320859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71"/>
          <a:stretch/>
        </p:blipFill>
        <p:spPr>
          <a:xfrm rot="5400000">
            <a:off x="862934" y="1400094"/>
            <a:ext cx="3883780" cy="4169649"/>
          </a:xfrm>
          <a:prstGeom prst="rect">
            <a:avLst/>
          </a:prstGeom>
        </p:spPr>
      </p:pic>
      <p:pic>
        <p:nvPicPr>
          <p:cNvPr id="6" name="Picture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52280EB5-1493-4FAD-8ACF-380BB06DBD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4" r="6404" b="26730"/>
          <a:stretch/>
        </p:blipFill>
        <p:spPr>
          <a:xfrm>
            <a:off x="6852673" y="1543028"/>
            <a:ext cx="4503092" cy="38837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84487" y="1306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D9EB94E-C821-4ED5-B9AB-F31AE4E67B12}" type="slidenum">
              <a:rPr lang="en-GB" smtClean="0">
                <a:solidFill>
                  <a:srgbClr val="1D84A6"/>
                </a:solidFill>
              </a:rPr>
              <a:t>3</a:t>
            </a:fld>
            <a:endParaRPr lang="en-GB" dirty="0">
              <a:solidFill>
                <a:srgbClr val="1D84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075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275660" cy="1468800"/>
          </a:xfrm>
        </p:spPr>
        <p:txBody>
          <a:bodyPr/>
          <a:lstStyle/>
          <a:p>
            <a:r>
              <a:rPr lang="en-GB" sz="3200" dirty="0"/>
              <a:t>Spotting a Fake – Understanding FFP Markings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11440" y="1117260"/>
            <a:ext cx="7646760" cy="3888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European Standard EN149 requires a FFP to have the following markings:</a:t>
            </a:r>
          </a:p>
          <a:p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5E09194-B837-4479-8843-A8119B52F9C5}"/>
              </a:ext>
            </a:extLst>
          </p:cNvPr>
          <p:cNvGrpSpPr/>
          <p:nvPr/>
        </p:nvGrpSpPr>
        <p:grpSpPr>
          <a:xfrm>
            <a:off x="147239" y="3406441"/>
            <a:ext cx="3568450" cy="898305"/>
            <a:chOff x="8494378" y="3415343"/>
            <a:chExt cx="3568450" cy="89830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807E6C-29B1-4999-92EC-F3F11B32980B}"/>
                </a:ext>
              </a:extLst>
            </p:cNvPr>
            <p:cNvSpPr txBox="1"/>
            <p:nvPr/>
          </p:nvSpPr>
          <p:spPr>
            <a:xfrm>
              <a:off x="8494378" y="3415343"/>
              <a:ext cx="3568450" cy="74417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118" dirty="0"/>
                <a:t>European Standard number</a:t>
              </a:r>
            </a:p>
            <a:p>
              <a:endParaRPr lang="en-GB" sz="2118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9EAF72-2D91-465D-AC0D-B4FB2EEF7E96}"/>
                </a:ext>
              </a:extLst>
            </p:cNvPr>
            <p:cNvSpPr txBox="1"/>
            <p:nvPr/>
          </p:nvSpPr>
          <p:spPr>
            <a:xfrm>
              <a:off x="8657156" y="3895392"/>
              <a:ext cx="1529586" cy="41825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sz="2118" dirty="0">
                  <a:solidFill>
                    <a:schemeClr val="accent6"/>
                  </a:solidFill>
                </a:rPr>
                <a:t>EN149:2001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8CC696C-F3A1-4839-AAF5-A5BF87E7FDDA}"/>
              </a:ext>
            </a:extLst>
          </p:cNvPr>
          <p:cNvGrpSpPr/>
          <p:nvPr/>
        </p:nvGrpSpPr>
        <p:grpSpPr>
          <a:xfrm>
            <a:off x="147239" y="2315440"/>
            <a:ext cx="3547214" cy="845255"/>
            <a:chOff x="8515613" y="1498875"/>
            <a:chExt cx="3547214" cy="84525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AA28731-D3CA-4C2B-9043-46D21B9C4B14}"/>
                </a:ext>
              </a:extLst>
            </p:cNvPr>
            <p:cNvSpPr txBox="1"/>
            <p:nvPr/>
          </p:nvSpPr>
          <p:spPr>
            <a:xfrm>
              <a:off x="8515613" y="1498875"/>
              <a:ext cx="3547214" cy="74417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118" dirty="0"/>
                <a:t>Manufacturer name or logo</a:t>
              </a:r>
            </a:p>
            <a:p>
              <a:endParaRPr lang="en-GB" sz="2118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FB1C8BE-FC6A-4FFF-A98E-AC6E4979A95B}"/>
                </a:ext>
              </a:extLst>
            </p:cNvPr>
            <p:cNvSpPr txBox="1"/>
            <p:nvPr/>
          </p:nvSpPr>
          <p:spPr>
            <a:xfrm>
              <a:off x="8650084" y="1925874"/>
              <a:ext cx="554960" cy="41825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sz="2118" dirty="0">
                  <a:solidFill>
                    <a:srgbClr val="FF0000"/>
                  </a:solidFill>
                </a:rPr>
                <a:t>3M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7FECEE-795C-441E-AC7F-9095F2257922}"/>
              </a:ext>
            </a:extLst>
          </p:cNvPr>
          <p:cNvGrpSpPr/>
          <p:nvPr/>
        </p:nvGrpSpPr>
        <p:grpSpPr>
          <a:xfrm>
            <a:off x="8489865" y="1595745"/>
            <a:ext cx="3552193" cy="890910"/>
            <a:chOff x="8510635" y="2128148"/>
            <a:chExt cx="3552193" cy="89091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1A9A09-8C7C-4943-BD88-37066931E906}"/>
                </a:ext>
              </a:extLst>
            </p:cNvPr>
            <p:cNvSpPr txBox="1"/>
            <p:nvPr/>
          </p:nvSpPr>
          <p:spPr>
            <a:xfrm>
              <a:off x="8510635" y="2128148"/>
              <a:ext cx="3552193" cy="74417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118" dirty="0"/>
                <a:t>Manufacturer model number</a:t>
              </a:r>
            </a:p>
            <a:p>
              <a:endParaRPr lang="en-GB" sz="2118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6A51F9-1E3A-4D4B-A3E6-93AB5033D4C0}"/>
                </a:ext>
              </a:extLst>
            </p:cNvPr>
            <p:cNvSpPr txBox="1"/>
            <p:nvPr/>
          </p:nvSpPr>
          <p:spPr>
            <a:xfrm>
              <a:off x="8644088" y="2600802"/>
              <a:ext cx="736099" cy="41825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sz="2118" b="1" dirty="0">
                  <a:solidFill>
                    <a:schemeClr val="accent1"/>
                  </a:solidFill>
                </a:rPr>
                <a:t>8810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19D28C9-E91F-43A7-B1CB-8862B9986B47}"/>
              </a:ext>
            </a:extLst>
          </p:cNvPr>
          <p:cNvGrpSpPr/>
          <p:nvPr/>
        </p:nvGrpSpPr>
        <p:grpSpPr>
          <a:xfrm>
            <a:off x="8513226" y="2762628"/>
            <a:ext cx="3568450" cy="1526324"/>
            <a:chOff x="261789" y="2304318"/>
            <a:chExt cx="3568450" cy="152632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8DDB6F-2F6F-4DB4-BDE3-FFC4AE98C563}"/>
                </a:ext>
              </a:extLst>
            </p:cNvPr>
            <p:cNvSpPr txBox="1"/>
            <p:nvPr/>
          </p:nvSpPr>
          <p:spPr>
            <a:xfrm>
              <a:off x="261789" y="2304318"/>
              <a:ext cx="3568450" cy="139602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118" dirty="0"/>
                <a:t>Filtering facepiece class</a:t>
              </a:r>
            </a:p>
            <a:p>
              <a:r>
                <a:rPr lang="en-GB" sz="2118" dirty="0"/>
                <a:t>‘NR’ - Single shift use</a:t>
              </a:r>
            </a:p>
            <a:p>
              <a:r>
                <a:rPr lang="en-GB" sz="2120" dirty="0"/>
                <a:t>‘R’ - Re-usable</a:t>
              </a:r>
            </a:p>
            <a:p>
              <a:endParaRPr lang="en-GB" sz="2118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A4FE7C7-771F-406E-970B-F733DD76622E}"/>
                </a:ext>
              </a:extLst>
            </p:cNvPr>
            <p:cNvSpPr txBox="1"/>
            <p:nvPr/>
          </p:nvSpPr>
          <p:spPr>
            <a:xfrm>
              <a:off x="358698" y="3412386"/>
              <a:ext cx="1096775" cy="41825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sz="2118" dirty="0">
                  <a:solidFill>
                    <a:schemeClr val="accent2">
                      <a:lumMod val="75000"/>
                    </a:schemeClr>
                  </a:solidFill>
                </a:rPr>
                <a:t>FFP2 NR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F73AC5C-A050-46FC-B2F6-C6FECDF2ABD0}"/>
              </a:ext>
            </a:extLst>
          </p:cNvPr>
          <p:cNvGrpSpPr/>
          <p:nvPr/>
        </p:nvGrpSpPr>
        <p:grpSpPr>
          <a:xfrm>
            <a:off x="129494" y="4613051"/>
            <a:ext cx="3603941" cy="879130"/>
            <a:chOff x="202937" y="3731468"/>
            <a:chExt cx="3603941" cy="8791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3012DD0-869F-4D26-946A-00A1AFDE9464}"/>
                </a:ext>
              </a:extLst>
            </p:cNvPr>
            <p:cNvSpPr txBox="1"/>
            <p:nvPr/>
          </p:nvSpPr>
          <p:spPr>
            <a:xfrm>
              <a:off x="202937" y="3731468"/>
              <a:ext cx="3603941" cy="74417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118" dirty="0"/>
                <a:t>European certification mark</a:t>
              </a:r>
            </a:p>
            <a:p>
              <a:endParaRPr lang="en-GB" sz="2118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6C922C3-59FA-4B9B-A6EA-1BA214384B67}"/>
                </a:ext>
              </a:extLst>
            </p:cNvPr>
            <p:cNvSpPr txBox="1"/>
            <p:nvPr/>
          </p:nvSpPr>
          <p:spPr>
            <a:xfrm>
              <a:off x="408556" y="4192342"/>
              <a:ext cx="461986" cy="41825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sz="2118" dirty="0">
                  <a:solidFill>
                    <a:schemeClr val="bg2">
                      <a:lumMod val="25000"/>
                    </a:schemeClr>
                  </a:solidFill>
                </a:rPr>
                <a:t>CE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4662DD1-73BE-45B9-A539-363AB3767C67}"/>
              </a:ext>
            </a:extLst>
          </p:cNvPr>
          <p:cNvGrpSpPr/>
          <p:nvPr/>
        </p:nvGrpSpPr>
        <p:grpSpPr>
          <a:xfrm>
            <a:off x="8462410" y="4538874"/>
            <a:ext cx="3619266" cy="1187484"/>
            <a:chOff x="177437" y="4101483"/>
            <a:chExt cx="3619266" cy="118748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4BEE800-DC6A-4A55-A2A2-5CFC07395579}"/>
                </a:ext>
              </a:extLst>
            </p:cNvPr>
            <p:cNvSpPr txBox="1"/>
            <p:nvPr/>
          </p:nvSpPr>
          <p:spPr>
            <a:xfrm>
              <a:off x="177437" y="4101483"/>
              <a:ext cx="3619266" cy="107010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118" dirty="0"/>
                <a:t>Notified Body responsible for the product certification</a:t>
              </a:r>
            </a:p>
            <a:p>
              <a:endParaRPr lang="en-GB" sz="2118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7A90293-7DDB-4A93-A9A3-F1DB78039B7F}"/>
                </a:ext>
              </a:extLst>
            </p:cNvPr>
            <p:cNvSpPr txBox="1"/>
            <p:nvPr/>
          </p:nvSpPr>
          <p:spPr>
            <a:xfrm>
              <a:off x="284287" y="4870711"/>
              <a:ext cx="736099" cy="41825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sz="2118" dirty="0">
                  <a:solidFill>
                    <a:srgbClr val="7030A0"/>
                  </a:solidFill>
                </a:rPr>
                <a:t>0086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265E441-4F06-4F60-B739-CEEB5527838A}"/>
              </a:ext>
            </a:extLst>
          </p:cNvPr>
          <p:cNvSpPr txBox="1"/>
          <p:nvPr/>
        </p:nvSpPr>
        <p:spPr>
          <a:xfrm>
            <a:off x="129494" y="1499483"/>
            <a:ext cx="1604991" cy="4182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18" dirty="0">
                <a:highlight>
                  <a:srgbClr val="FFFF00"/>
                </a:highlight>
              </a:rPr>
              <a:t>For example: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9E070DF-6A85-4FA9-8213-ADDDF221116F}"/>
              </a:ext>
            </a:extLst>
          </p:cNvPr>
          <p:cNvGrpSpPr/>
          <p:nvPr/>
        </p:nvGrpSpPr>
        <p:grpSpPr>
          <a:xfrm>
            <a:off x="3733435" y="1794620"/>
            <a:ext cx="4426137" cy="3967819"/>
            <a:chOff x="649941" y="1131846"/>
            <a:chExt cx="5446059" cy="4939449"/>
          </a:xfrm>
        </p:grpSpPr>
        <p:pic>
          <p:nvPicPr>
            <p:cNvPr id="25" name="Picture 24" descr="A picture containing hat&#10;&#10;Description automatically generated">
              <a:extLst>
                <a:ext uri="{FF2B5EF4-FFF2-40B4-BE49-F238E27FC236}">
                  <a16:creationId xmlns:a16="http://schemas.microsoft.com/office/drawing/2014/main" id="{695D58EE-9D2D-4F1E-92D0-A95B4CC62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1" t="6860" r="2677" b="7846"/>
            <a:stretch/>
          </p:blipFill>
          <p:spPr>
            <a:xfrm>
              <a:off x="649941" y="1131846"/>
              <a:ext cx="5446059" cy="4939449"/>
            </a:xfrm>
            <a:prstGeom prst="rect">
              <a:avLst/>
            </a:prstGeom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CB3FA60-BBE6-4D28-8C10-436366592444}"/>
                </a:ext>
              </a:extLst>
            </p:cNvPr>
            <p:cNvGrpSpPr/>
            <p:nvPr/>
          </p:nvGrpSpPr>
          <p:grpSpPr>
            <a:xfrm>
              <a:off x="2182797" y="2549773"/>
              <a:ext cx="2958747" cy="1233659"/>
              <a:chOff x="2182797" y="2549773"/>
              <a:chExt cx="2958747" cy="1233659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3AC4A45-75E2-4C5B-BCD4-43A5C2C634BF}"/>
                  </a:ext>
                </a:extLst>
              </p:cNvPr>
              <p:cNvSpPr txBox="1"/>
              <p:nvPr/>
            </p:nvSpPr>
            <p:spPr>
              <a:xfrm>
                <a:off x="2617944" y="2549773"/>
                <a:ext cx="6094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>
                    <a:solidFill>
                      <a:srgbClr val="FF0000"/>
                    </a:solidFill>
                  </a:rPr>
                  <a:t>3M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C70CDD8-AEBB-416B-A375-93F99D3AD3FE}"/>
                  </a:ext>
                </a:extLst>
              </p:cNvPr>
              <p:cNvSpPr txBox="1"/>
              <p:nvPr/>
            </p:nvSpPr>
            <p:spPr>
              <a:xfrm>
                <a:off x="3245862" y="2571477"/>
                <a:ext cx="736099" cy="418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118" b="1" dirty="0">
                    <a:solidFill>
                      <a:schemeClr val="accent1"/>
                    </a:solidFill>
                  </a:rPr>
                  <a:t>8810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EBF26BD-8687-4656-A69C-A8E01EF82F5E}"/>
                  </a:ext>
                </a:extLst>
              </p:cNvPr>
              <p:cNvSpPr txBox="1"/>
              <p:nvPr/>
            </p:nvSpPr>
            <p:spPr>
              <a:xfrm>
                <a:off x="2182797" y="3010744"/>
                <a:ext cx="1529586" cy="418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118" b="1" dirty="0">
                    <a:solidFill>
                      <a:schemeClr val="accent6"/>
                    </a:solidFill>
                  </a:rPr>
                  <a:t>EN149:2001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9B32EC6-DB8F-4AAC-B2BD-034D6F166EC0}"/>
                  </a:ext>
                </a:extLst>
              </p:cNvPr>
              <p:cNvSpPr txBox="1"/>
              <p:nvPr/>
            </p:nvSpPr>
            <p:spPr>
              <a:xfrm>
                <a:off x="3880866" y="3010744"/>
                <a:ext cx="1260678" cy="471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118" b="1" dirty="0">
                    <a:solidFill>
                      <a:schemeClr val="accent2">
                        <a:lumMod val="75000"/>
                      </a:schemeClr>
                    </a:solidFill>
                  </a:rPr>
                  <a:t>FFP2 NR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A28D33E-9D7F-4C38-BAF0-FC12965875C3}"/>
                  </a:ext>
                </a:extLst>
              </p:cNvPr>
              <p:cNvSpPr txBox="1"/>
              <p:nvPr/>
            </p:nvSpPr>
            <p:spPr>
              <a:xfrm>
                <a:off x="3179672" y="3365176"/>
                <a:ext cx="736099" cy="418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118" b="1" dirty="0">
                    <a:solidFill>
                      <a:srgbClr val="7030A0"/>
                    </a:solidFill>
                  </a:rPr>
                  <a:t>0086</a:t>
                </a:r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>
            <a:off x="11684487" y="1306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D9EB94E-C821-4ED5-B9AB-F31AE4E67B12}" type="slidenum">
              <a:rPr lang="en-GB" smtClean="0">
                <a:solidFill>
                  <a:srgbClr val="1D84A6"/>
                </a:solidFill>
              </a:rPr>
              <a:t>4</a:t>
            </a:fld>
            <a:endParaRPr lang="en-GB" dirty="0">
              <a:solidFill>
                <a:srgbClr val="1D84A6"/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10E263D-4D57-49B7-B6F2-02D352A13C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6720" y="141036"/>
            <a:ext cx="857879" cy="60454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1B66C25-33A4-4844-892D-F3D957EF2E29}"/>
              </a:ext>
            </a:extLst>
          </p:cNvPr>
          <p:cNvSpPr txBox="1"/>
          <p:nvPr/>
        </p:nvSpPr>
        <p:spPr>
          <a:xfrm>
            <a:off x="10510705" y="718619"/>
            <a:ext cx="9284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FFP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B484D5C-F3E1-4762-96A1-73B4CB4392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9548" y="3668897"/>
            <a:ext cx="443173" cy="31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77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21" y="228291"/>
            <a:ext cx="10515600" cy="1468800"/>
          </a:xfrm>
        </p:spPr>
        <p:txBody>
          <a:bodyPr/>
          <a:lstStyle/>
          <a:p>
            <a:r>
              <a:rPr lang="en-GB" sz="3200" dirty="0"/>
              <a:t>Spotting a Fake – Understanding FFP Markings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15650" y="1003494"/>
            <a:ext cx="7646760" cy="3888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NIOSH APR-FFR standard requires a FFP to have the following markings:</a:t>
            </a:r>
          </a:p>
          <a:p>
            <a:endParaRPr lang="en-GB" dirty="0"/>
          </a:p>
        </p:txBody>
      </p:sp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F6EEE280-9E50-42B8-B87D-9A6E8CE82E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2562" y="1430121"/>
            <a:ext cx="4423151" cy="4381225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E8CC696C-F3A1-4839-AAF5-A5BF87E7FDDA}"/>
              </a:ext>
            </a:extLst>
          </p:cNvPr>
          <p:cNvGrpSpPr/>
          <p:nvPr/>
        </p:nvGrpSpPr>
        <p:grpSpPr>
          <a:xfrm>
            <a:off x="178621" y="2043286"/>
            <a:ext cx="3547214" cy="845255"/>
            <a:chOff x="8515613" y="1498875"/>
            <a:chExt cx="3547214" cy="84525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AA28731-D3CA-4C2B-9043-46D21B9C4B14}"/>
                </a:ext>
              </a:extLst>
            </p:cNvPr>
            <p:cNvSpPr txBox="1"/>
            <p:nvPr/>
          </p:nvSpPr>
          <p:spPr>
            <a:xfrm>
              <a:off x="8515613" y="1498875"/>
              <a:ext cx="3547214" cy="74417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118" dirty="0"/>
                <a:t>Manufacturer name or logo</a:t>
              </a:r>
            </a:p>
            <a:p>
              <a:endParaRPr lang="en-GB" sz="2118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FB1C8BE-FC6A-4FFF-A98E-AC6E4979A95B}"/>
                </a:ext>
              </a:extLst>
            </p:cNvPr>
            <p:cNvSpPr txBox="1"/>
            <p:nvPr/>
          </p:nvSpPr>
          <p:spPr>
            <a:xfrm>
              <a:off x="8650084" y="1925874"/>
              <a:ext cx="554960" cy="41825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sz="2118" dirty="0">
                  <a:solidFill>
                    <a:srgbClr val="FF0000"/>
                  </a:solidFill>
                </a:rPr>
                <a:t>3M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17FECEE-795C-441E-AC7F-9095F2257922}"/>
              </a:ext>
            </a:extLst>
          </p:cNvPr>
          <p:cNvGrpSpPr/>
          <p:nvPr/>
        </p:nvGrpSpPr>
        <p:grpSpPr>
          <a:xfrm>
            <a:off x="8462410" y="1759456"/>
            <a:ext cx="3552193" cy="890910"/>
            <a:chOff x="8510635" y="2402468"/>
            <a:chExt cx="3552193" cy="89091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81A9A09-8C7C-4943-BD88-37066931E906}"/>
                </a:ext>
              </a:extLst>
            </p:cNvPr>
            <p:cNvSpPr txBox="1"/>
            <p:nvPr/>
          </p:nvSpPr>
          <p:spPr>
            <a:xfrm>
              <a:off x="8510635" y="2402468"/>
              <a:ext cx="3552193" cy="74417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118" dirty="0"/>
                <a:t>Manufacturer model number</a:t>
              </a:r>
            </a:p>
            <a:p>
              <a:endParaRPr lang="en-GB" sz="2118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36A51F9-1E3A-4D4B-A3E6-93AB5033D4C0}"/>
                </a:ext>
              </a:extLst>
            </p:cNvPr>
            <p:cNvSpPr txBox="1"/>
            <p:nvPr/>
          </p:nvSpPr>
          <p:spPr>
            <a:xfrm>
              <a:off x="8644088" y="2875122"/>
              <a:ext cx="736099" cy="41825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sz="2118" b="1" dirty="0">
                  <a:solidFill>
                    <a:schemeClr val="accent1"/>
                  </a:solidFill>
                </a:rPr>
                <a:t>1860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19D28C9-E91F-43A7-B1CB-8862B9986B47}"/>
              </a:ext>
            </a:extLst>
          </p:cNvPr>
          <p:cNvGrpSpPr/>
          <p:nvPr/>
        </p:nvGrpSpPr>
        <p:grpSpPr>
          <a:xfrm>
            <a:off x="8462410" y="4908872"/>
            <a:ext cx="3568450" cy="902474"/>
            <a:chOff x="238428" y="2758736"/>
            <a:chExt cx="3568450" cy="90247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18DDB6F-2F6F-4DB4-BDE3-FFC4AE98C563}"/>
                </a:ext>
              </a:extLst>
            </p:cNvPr>
            <p:cNvSpPr txBox="1"/>
            <p:nvPr/>
          </p:nvSpPr>
          <p:spPr>
            <a:xfrm>
              <a:off x="238428" y="2758736"/>
              <a:ext cx="3568450" cy="74417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118" dirty="0"/>
                <a:t>Filtering facepiece class</a:t>
              </a:r>
            </a:p>
            <a:p>
              <a:endParaRPr lang="en-GB" sz="2118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A4FE7C7-771F-406E-970B-F733DD76622E}"/>
                </a:ext>
              </a:extLst>
            </p:cNvPr>
            <p:cNvSpPr txBox="1"/>
            <p:nvPr/>
          </p:nvSpPr>
          <p:spPr>
            <a:xfrm>
              <a:off x="408556" y="3242954"/>
              <a:ext cx="635110" cy="41825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sz="2118" dirty="0">
                  <a:solidFill>
                    <a:schemeClr val="accent2">
                      <a:lumMod val="75000"/>
                    </a:schemeClr>
                  </a:solidFill>
                </a:rPr>
                <a:t>N95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F73AC5C-A050-46FC-B2F6-C6FECDF2ABD0}"/>
              </a:ext>
            </a:extLst>
          </p:cNvPr>
          <p:cNvGrpSpPr/>
          <p:nvPr/>
        </p:nvGrpSpPr>
        <p:grpSpPr>
          <a:xfrm>
            <a:off x="178621" y="4715192"/>
            <a:ext cx="3603941" cy="879130"/>
            <a:chOff x="202937" y="3731468"/>
            <a:chExt cx="3603941" cy="87913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3012DD0-869F-4D26-946A-00A1AFDE9464}"/>
                </a:ext>
              </a:extLst>
            </p:cNvPr>
            <p:cNvSpPr txBox="1"/>
            <p:nvPr/>
          </p:nvSpPr>
          <p:spPr>
            <a:xfrm>
              <a:off x="202937" y="3731468"/>
              <a:ext cx="3603941" cy="74417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118" dirty="0"/>
                <a:t>NIOSH Approval number</a:t>
              </a:r>
            </a:p>
            <a:p>
              <a:endParaRPr lang="en-GB" sz="2118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6C922C3-59FA-4B9B-A6EA-1BA214384B67}"/>
                </a:ext>
              </a:extLst>
            </p:cNvPr>
            <p:cNvSpPr txBox="1"/>
            <p:nvPr/>
          </p:nvSpPr>
          <p:spPr>
            <a:xfrm>
              <a:off x="408556" y="4192342"/>
              <a:ext cx="1607363" cy="41825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sz="2118" dirty="0">
                  <a:solidFill>
                    <a:srgbClr val="00B050"/>
                  </a:solidFill>
                </a:rPr>
                <a:t>TC-84A-0006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1265E441-4F06-4F60-B739-CEEB5527838A}"/>
              </a:ext>
            </a:extLst>
          </p:cNvPr>
          <p:cNvSpPr txBox="1"/>
          <p:nvPr/>
        </p:nvSpPr>
        <p:spPr>
          <a:xfrm>
            <a:off x="82541" y="1448626"/>
            <a:ext cx="1604991" cy="4182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18" dirty="0">
                <a:highlight>
                  <a:srgbClr val="FFFF00"/>
                </a:highlight>
              </a:rPr>
              <a:t>For example: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73CC735-B727-44C8-B432-D0E433BEE5B6}"/>
              </a:ext>
            </a:extLst>
          </p:cNvPr>
          <p:cNvGrpSpPr/>
          <p:nvPr/>
        </p:nvGrpSpPr>
        <p:grpSpPr>
          <a:xfrm>
            <a:off x="8446153" y="3436218"/>
            <a:ext cx="3568450" cy="902474"/>
            <a:chOff x="238428" y="2758736"/>
            <a:chExt cx="3568450" cy="90247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590BFC8-1342-4CA0-B584-426CF24C7769}"/>
                </a:ext>
              </a:extLst>
            </p:cNvPr>
            <p:cNvSpPr txBox="1"/>
            <p:nvPr/>
          </p:nvSpPr>
          <p:spPr>
            <a:xfrm>
              <a:off x="238428" y="2758736"/>
              <a:ext cx="3568450" cy="74417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118" dirty="0"/>
                <a:t>Manufacturer's lot number</a:t>
              </a:r>
            </a:p>
            <a:p>
              <a:endParaRPr lang="en-GB" sz="2118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2C07759-726B-42B7-8C4B-0F251534C8B1}"/>
                </a:ext>
              </a:extLst>
            </p:cNvPr>
            <p:cNvSpPr txBox="1"/>
            <p:nvPr/>
          </p:nvSpPr>
          <p:spPr>
            <a:xfrm>
              <a:off x="408556" y="3242954"/>
              <a:ext cx="1021433" cy="41825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sz="2118" dirty="0">
                  <a:solidFill>
                    <a:srgbClr val="7030A0"/>
                  </a:solidFill>
                </a:rPr>
                <a:t>B11159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1F3A1AA-6F39-4C4E-9A54-693227902B8B}"/>
              </a:ext>
            </a:extLst>
          </p:cNvPr>
          <p:cNvGrpSpPr/>
          <p:nvPr/>
        </p:nvGrpSpPr>
        <p:grpSpPr>
          <a:xfrm>
            <a:off x="178621" y="3206470"/>
            <a:ext cx="3231800" cy="845255"/>
            <a:chOff x="8515613" y="1498875"/>
            <a:chExt cx="3547214" cy="84525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D2ECE4B-833F-4BB0-8086-74AB4293C08E}"/>
                </a:ext>
              </a:extLst>
            </p:cNvPr>
            <p:cNvSpPr txBox="1"/>
            <p:nvPr/>
          </p:nvSpPr>
          <p:spPr>
            <a:xfrm>
              <a:off x="8515613" y="1498875"/>
              <a:ext cx="3547214" cy="74417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118" dirty="0"/>
                <a:t>The word ‘NIOSH’</a:t>
              </a:r>
            </a:p>
            <a:p>
              <a:endParaRPr lang="en-GB" sz="2118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B67B558-CC05-42A6-BF35-409EB20033C2}"/>
                </a:ext>
              </a:extLst>
            </p:cNvPr>
            <p:cNvSpPr txBox="1"/>
            <p:nvPr/>
          </p:nvSpPr>
          <p:spPr>
            <a:xfrm>
              <a:off x="8650084" y="1925874"/>
              <a:ext cx="902811" cy="41825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sz="2118" dirty="0"/>
                <a:t>NIOSH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1684487" y="1306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D9EB94E-C821-4ED5-B9AB-F31AE4E67B12}" type="slidenum">
              <a:rPr lang="en-GB" smtClean="0">
                <a:solidFill>
                  <a:srgbClr val="1D84A6"/>
                </a:solidFill>
              </a:rPr>
              <a:t>5</a:t>
            </a:fld>
            <a:endParaRPr lang="en-GB" dirty="0">
              <a:solidFill>
                <a:srgbClr val="1D84A6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E7D47BA-02BF-4185-AE85-24163A878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7714" y="316912"/>
            <a:ext cx="1806837" cy="37336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204B4AB-0F67-4E70-89E4-489B0BCF0826}"/>
              </a:ext>
            </a:extLst>
          </p:cNvPr>
          <p:cNvSpPr txBox="1"/>
          <p:nvPr/>
        </p:nvSpPr>
        <p:spPr>
          <a:xfrm>
            <a:off x="10112073" y="759201"/>
            <a:ext cx="957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N95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923781-FE4B-4B5A-91A1-32D0F9A773FA}"/>
              </a:ext>
            </a:extLst>
          </p:cNvPr>
          <p:cNvSpPr txBox="1"/>
          <p:nvPr/>
        </p:nvSpPr>
        <p:spPr>
          <a:xfrm>
            <a:off x="2506666" y="5943588"/>
            <a:ext cx="8187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IMPORTANT: </a:t>
            </a:r>
            <a:r>
              <a:rPr lang="en-GB" dirty="0"/>
              <a:t>N95 respirators can only be used by healthcare workers for protection against SARS-COV-2. Note: ‘Fast-tracked’ CE certified N95 may not carry a CE mark.</a:t>
            </a:r>
          </a:p>
        </p:txBody>
      </p:sp>
    </p:spTree>
    <p:extLst>
      <p:ext uri="{BB962C8B-B14F-4D97-AF65-F5344CB8AC3E}">
        <p14:creationId xmlns:p14="http://schemas.microsoft.com/office/powerpoint/2010/main" val="868283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632" y="286687"/>
            <a:ext cx="10515600" cy="1468800"/>
          </a:xfrm>
        </p:spPr>
        <p:txBody>
          <a:bodyPr/>
          <a:lstStyle/>
          <a:p>
            <a:r>
              <a:rPr lang="en-GB" sz="3200" dirty="0"/>
              <a:t>Spotting a Fake – Understanding FFP Markings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750" y="843474"/>
            <a:ext cx="9677090" cy="27524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Chinese Standard GB2626-2006 requires a KN95 to have the following markings:</a:t>
            </a:r>
          </a:p>
          <a:p>
            <a:endParaRPr lang="en-GB" dirty="0"/>
          </a:p>
        </p:txBody>
      </p:sp>
      <p:pic>
        <p:nvPicPr>
          <p:cNvPr id="24" name="Picture 23" descr="A picture containing white, man, standing&#10;&#10;Description automatically generated">
            <a:extLst>
              <a:ext uri="{FF2B5EF4-FFF2-40B4-BE49-F238E27FC236}">
                <a16:creationId xmlns:a16="http://schemas.microsoft.com/office/drawing/2014/main" id="{1C2204D7-7E75-4F52-94F5-6B51305B6E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0514" y="1163824"/>
            <a:ext cx="4621613" cy="429109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E8CC696C-F3A1-4839-AAF5-A5BF87E7FDDA}"/>
              </a:ext>
            </a:extLst>
          </p:cNvPr>
          <p:cNvGrpSpPr/>
          <p:nvPr/>
        </p:nvGrpSpPr>
        <p:grpSpPr>
          <a:xfrm>
            <a:off x="331587" y="2193103"/>
            <a:ext cx="3213789" cy="845255"/>
            <a:chOff x="8515613" y="1498875"/>
            <a:chExt cx="3213789" cy="84525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AA28731-D3CA-4C2B-9043-46D21B9C4B14}"/>
                </a:ext>
              </a:extLst>
            </p:cNvPr>
            <p:cNvSpPr txBox="1"/>
            <p:nvPr/>
          </p:nvSpPr>
          <p:spPr>
            <a:xfrm>
              <a:off x="8515613" y="1498875"/>
              <a:ext cx="3213789" cy="74417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118" dirty="0"/>
                <a:t>Manufacturer name or logo</a:t>
              </a:r>
            </a:p>
            <a:p>
              <a:endParaRPr lang="en-GB" sz="2118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FB1C8BE-FC6A-4FFF-A98E-AC6E4979A95B}"/>
                </a:ext>
              </a:extLst>
            </p:cNvPr>
            <p:cNvSpPr txBox="1"/>
            <p:nvPr/>
          </p:nvSpPr>
          <p:spPr>
            <a:xfrm>
              <a:off x="8650084" y="1925874"/>
              <a:ext cx="554960" cy="41825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sz="2118" dirty="0">
                  <a:solidFill>
                    <a:srgbClr val="FF0000"/>
                  </a:solidFill>
                </a:rPr>
                <a:t>3M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17FECEE-795C-441E-AC7F-9095F2257922}"/>
              </a:ext>
            </a:extLst>
          </p:cNvPr>
          <p:cNvGrpSpPr/>
          <p:nvPr/>
        </p:nvGrpSpPr>
        <p:grpSpPr>
          <a:xfrm>
            <a:off x="8552604" y="2565192"/>
            <a:ext cx="3510992" cy="890910"/>
            <a:chOff x="8510635" y="2402468"/>
            <a:chExt cx="3552193" cy="89091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1A9A09-8C7C-4943-BD88-37066931E906}"/>
                </a:ext>
              </a:extLst>
            </p:cNvPr>
            <p:cNvSpPr txBox="1"/>
            <p:nvPr/>
          </p:nvSpPr>
          <p:spPr>
            <a:xfrm>
              <a:off x="8510635" y="2402468"/>
              <a:ext cx="3552193" cy="74417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118" dirty="0"/>
                <a:t>Manufacturer model number</a:t>
              </a:r>
            </a:p>
            <a:p>
              <a:endParaRPr lang="en-GB" sz="2118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36A51F9-1E3A-4D4B-A3E6-93AB5033D4C0}"/>
                </a:ext>
              </a:extLst>
            </p:cNvPr>
            <p:cNvSpPr txBox="1"/>
            <p:nvPr/>
          </p:nvSpPr>
          <p:spPr>
            <a:xfrm>
              <a:off x="8644088" y="2875122"/>
              <a:ext cx="865943" cy="41825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sz="2118" b="1" dirty="0">
                  <a:solidFill>
                    <a:schemeClr val="accent1"/>
                  </a:solidFill>
                </a:rPr>
                <a:t>9505Z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19D28C9-E91F-43A7-B1CB-8862B9986B47}"/>
              </a:ext>
            </a:extLst>
          </p:cNvPr>
          <p:cNvGrpSpPr/>
          <p:nvPr/>
        </p:nvGrpSpPr>
        <p:grpSpPr>
          <a:xfrm>
            <a:off x="8584602" y="3807230"/>
            <a:ext cx="3488719" cy="902474"/>
            <a:chOff x="238428" y="2758736"/>
            <a:chExt cx="3568450" cy="90247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18DDB6F-2F6F-4DB4-BDE3-FFC4AE98C563}"/>
                </a:ext>
              </a:extLst>
            </p:cNvPr>
            <p:cNvSpPr txBox="1"/>
            <p:nvPr/>
          </p:nvSpPr>
          <p:spPr>
            <a:xfrm>
              <a:off x="238428" y="2758736"/>
              <a:ext cx="3568450" cy="74417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118" dirty="0"/>
                <a:t>Filtering facepiece class</a:t>
              </a:r>
            </a:p>
            <a:p>
              <a:endParaRPr lang="en-GB" sz="2118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A4FE7C7-771F-406E-970B-F733DD76622E}"/>
                </a:ext>
              </a:extLst>
            </p:cNvPr>
            <p:cNvSpPr txBox="1"/>
            <p:nvPr/>
          </p:nvSpPr>
          <p:spPr>
            <a:xfrm>
              <a:off x="408556" y="3242954"/>
              <a:ext cx="793914" cy="41825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sz="2118" dirty="0">
                  <a:solidFill>
                    <a:schemeClr val="accent2">
                      <a:lumMod val="75000"/>
                    </a:schemeClr>
                  </a:solidFill>
                </a:rPr>
                <a:t>KN95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F73AC5C-A050-46FC-B2F6-C6FECDF2ABD0}"/>
              </a:ext>
            </a:extLst>
          </p:cNvPr>
          <p:cNvGrpSpPr/>
          <p:nvPr/>
        </p:nvGrpSpPr>
        <p:grpSpPr>
          <a:xfrm>
            <a:off x="288046" y="3971958"/>
            <a:ext cx="2903164" cy="879130"/>
            <a:chOff x="202937" y="3731468"/>
            <a:chExt cx="3603941" cy="87913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3012DD0-869F-4D26-946A-00A1AFDE9464}"/>
                </a:ext>
              </a:extLst>
            </p:cNvPr>
            <p:cNvSpPr txBox="1"/>
            <p:nvPr/>
          </p:nvSpPr>
          <p:spPr>
            <a:xfrm>
              <a:off x="202937" y="3731468"/>
              <a:ext cx="3603941" cy="74417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118" dirty="0"/>
                <a:t>Chinese Standard</a:t>
              </a:r>
            </a:p>
            <a:p>
              <a:endParaRPr lang="en-GB" sz="2118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6C922C3-59FA-4B9B-A6EA-1BA214384B67}"/>
                </a:ext>
              </a:extLst>
            </p:cNvPr>
            <p:cNvSpPr txBox="1"/>
            <p:nvPr/>
          </p:nvSpPr>
          <p:spPr>
            <a:xfrm>
              <a:off x="408555" y="4192342"/>
              <a:ext cx="2158464" cy="41825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118" dirty="0">
                  <a:solidFill>
                    <a:srgbClr val="00B050"/>
                  </a:solidFill>
                </a:rPr>
                <a:t>GB2626-2006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265E441-4F06-4F60-B739-CEEB5527838A}"/>
              </a:ext>
            </a:extLst>
          </p:cNvPr>
          <p:cNvSpPr txBox="1"/>
          <p:nvPr/>
        </p:nvSpPr>
        <p:spPr>
          <a:xfrm>
            <a:off x="288046" y="1544410"/>
            <a:ext cx="1604991" cy="4182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18" dirty="0">
                <a:highlight>
                  <a:srgbClr val="FFFF00"/>
                </a:highlight>
              </a:rPr>
              <a:t>For example: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684487" y="1306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D9EB94E-C821-4ED5-B9AB-F31AE4E67B12}" type="slidenum">
              <a:rPr lang="en-GB" smtClean="0">
                <a:solidFill>
                  <a:srgbClr val="1D84A6"/>
                </a:solidFill>
              </a:rPr>
              <a:t>6</a:t>
            </a:fld>
            <a:endParaRPr lang="en-GB" dirty="0">
              <a:solidFill>
                <a:srgbClr val="1D84A6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3BF9D3-FB64-4B10-8468-FBC4E5F1CF3C}"/>
              </a:ext>
            </a:extLst>
          </p:cNvPr>
          <p:cNvSpPr txBox="1"/>
          <p:nvPr/>
        </p:nvSpPr>
        <p:spPr>
          <a:xfrm>
            <a:off x="10023432" y="234053"/>
            <a:ext cx="1322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KN95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3561C7-DC56-4652-87B2-9C30E34CA60C}"/>
              </a:ext>
            </a:extLst>
          </p:cNvPr>
          <p:cNvSpPr txBox="1"/>
          <p:nvPr/>
        </p:nvSpPr>
        <p:spPr>
          <a:xfrm>
            <a:off x="83478" y="5260781"/>
            <a:ext cx="12155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IMPORTANT: </a:t>
            </a:r>
            <a:r>
              <a:rPr lang="en-GB" dirty="0"/>
              <a:t>KN95 must not be used as PPE at work unless their supply has been agreed by HSE as the Market Surveillance Authority.</a:t>
            </a:r>
          </a:p>
        </p:txBody>
      </p:sp>
    </p:spTree>
    <p:extLst>
      <p:ext uri="{BB962C8B-B14F-4D97-AF65-F5344CB8AC3E}">
        <p14:creationId xmlns:p14="http://schemas.microsoft.com/office/powerpoint/2010/main" val="3361556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       Mark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34E25B-6726-499B-B48B-E3EAA134AD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5960" y="360000"/>
            <a:ext cx="864765" cy="6093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0000" y="1325880"/>
            <a:ext cx="864108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Futura PT Book"/>
              </a:rPr>
              <a:t>The CE mark is a specific design and should appear as shown below: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8DABAA-D390-4E2A-97A7-FE0660A9DE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725" y="1959964"/>
            <a:ext cx="3589493" cy="25295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E141DD-AD9F-4CED-81DF-EB8122BCD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282" y="3482794"/>
            <a:ext cx="3912975" cy="22983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894FB5-7A2F-4891-B0AF-3ABA9BCFC273}"/>
              </a:ext>
            </a:extLst>
          </p:cNvPr>
          <p:cNvSpPr txBox="1"/>
          <p:nvPr/>
        </p:nvSpPr>
        <p:spPr>
          <a:xfrm>
            <a:off x="169817" y="2298308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Futura PT Book"/>
              </a:rPr>
              <a:t>Looks like a circle cut in half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10DA3C2-062F-43B5-9655-03099485A98B}"/>
              </a:ext>
            </a:extLst>
          </p:cNvPr>
          <p:cNvCxnSpPr>
            <a:cxnSpLocks/>
          </p:cNvCxnSpPr>
          <p:nvPr/>
        </p:nvCxnSpPr>
        <p:spPr>
          <a:xfrm>
            <a:off x="1965960" y="2708903"/>
            <a:ext cx="985808" cy="5663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1C93BE0-4051-4B4A-B0FC-55BFD96B3A44}"/>
              </a:ext>
            </a:extLst>
          </p:cNvPr>
          <p:cNvSpPr txBox="1"/>
          <p:nvPr/>
        </p:nvSpPr>
        <p:spPr>
          <a:xfrm>
            <a:off x="6126659" y="1951198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Futura PT Book"/>
              </a:rPr>
              <a:t>Looks like a circle cut in half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EAD572-6607-49FB-BAEC-0B409C852BE7}"/>
              </a:ext>
            </a:extLst>
          </p:cNvPr>
          <p:cNvCxnSpPr>
            <a:cxnSpLocks/>
          </p:cNvCxnSpPr>
          <p:nvPr/>
        </p:nvCxnSpPr>
        <p:spPr>
          <a:xfrm flipH="1">
            <a:off x="5802525" y="2347000"/>
            <a:ext cx="779334" cy="459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581859" y="2439997"/>
            <a:ext cx="35338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Futura PT Book"/>
              </a:rPr>
              <a:t>The middle line of the ‘E’ does not extend to the centre of the circle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8EAD572-6607-49FB-BAEC-0B409C852BE7}"/>
              </a:ext>
            </a:extLst>
          </p:cNvPr>
          <p:cNvCxnSpPr>
            <a:cxnSpLocks/>
          </p:cNvCxnSpPr>
          <p:nvPr/>
        </p:nvCxnSpPr>
        <p:spPr>
          <a:xfrm flipH="1">
            <a:off x="5736992" y="3011830"/>
            <a:ext cx="779334" cy="459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684487" y="1306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D9EB94E-C821-4ED5-B9AB-F31AE4E67B12}" type="slidenum">
              <a:rPr lang="en-GB" smtClean="0">
                <a:solidFill>
                  <a:srgbClr val="1D84A6"/>
                </a:solidFill>
              </a:rPr>
              <a:t>7</a:t>
            </a:fld>
            <a:endParaRPr lang="en-GB" dirty="0">
              <a:solidFill>
                <a:srgbClr val="1D84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536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9650" y="109579"/>
            <a:ext cx="10515600" cy="697556"/>
          </a:xfrm>
        </p:spPr>
        <p:txBody>
          <a:bodyPr/>
          <a:lstStyle/>
          <a:p>
            <a:r>
              <a:rPr lang="en-GB" sz="3600" dirty="0"/>
              <a:t>EU Type Examination Certificate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3E46176-CE33-4B41-BE70-4016D2C9C0B9}"/>
              </a:ext>
            </a:extLst>
          </p:cNvPr>
          <p:cNvSpPr txBox="1">
            <a:spLocks/>
          </p:cNvSpPr>
          <p:nvPr/>
        </p:nvSpPr>
        <p:spPr>
          <a:xfrm>
            <a:off x="8997180" y="310288"/>
            <a:ext cx="3193986" cy="5892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200" b="1" i="1" dirty="0"/>
              <a:t>Example created to show content of a Module B EU Type Examination Certificate. This is a Mock Up – BSIF are NOT a Notified Body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400" b="1" i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879F39A-F561-4FD4-BA7F-EDCDB3A24B71}"/>
              </a:ext>
            </a:extLst>
          </p:cNvPr>
          <p:cNvGrpSpPr/>
          <p:nvPr/>
        </p:nvGrpSpPr>
        <p:grpSpPr>
          <a:xfrm>
            <a:off x="4267014" y="302210"/>
            <a:ext cx="3731943" cy="5520680"/>
            <a:chOff x="2903033" y="851775"/>
            <a:chExt cx="3731943" cy="552068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B72AD51-921D-4873-B128-44528EE1133D}"/>
                </a:ext>
              </a:extLst>
            </p:cNvPr>
            <p:cNvSpPr/>
            <p:nvPr/>
          </p:nvSpPr>
          <p:spPr>
            <a:xfrm>
              <a:off x="3334215" y="1655489"/>
              <a:ext cx="3300761" cy="47169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45BCD9C-F47E-4D0A-AE7E-BF6B86A4998A}"/>
                </a:ext>
              </a:extLst>
            </p:cNvPr>
            <p:cNvSpPr/>
            <p:nvPr/>
          </p:nvSpPr>
          <p:spPr>
            <a:xfrm>
              <a:off x="3107473" y="1524000"/>
              <a:ext cx="3300761" cy="47169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EF95CAB-5FCB-41D8-865E-6DB6CC5D5966}"/>
                </a:ext>
              </a:extLst>
            </p:cNvPr>
            <p:cNvSpPr/>
            <p:nvPr/>
          </p:nvSpPr>
          <p:spPr>
            <a:xfrm>
              <a:off x="2921619" y="1416205"/>
              <a:ext cx="3300761" cy="47169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6885B05-18E8-48DD-802F-4EF054A4FEC4}"/>
                </a:ext>
              </a:extLst>
            </p:cNvPr>
            <p:cNvSpPr txBox="1"/>
            <p:nvPr/>
          </p:nvSpPr>
          <p:spPr>
            <a:xfrm rot="18873770">
              <a:off x="2214594" y="3094028"/>
              <a:ext cx="51923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>
                  <a:solidFill>
                    <a:schemeClr val="bg1">
                      <a:lumMod val="85000"/>
                    </a:schemeClr>
                  </a:solidFill>
                </a:rPr>
                <a:t>SAMPLE - NOT VALID</a:t>
              </a:r>
            </a:p>
          </p:txBody>
        </p:sp>
        <p:pic>
          <p:nvPicPr>
            <p:cNvPr id="22" name="Picture 21" descr="A picture containing building, window&#10;&#10;Description automatically generated">
              <a:extLst>
                <a:ext uri="{FF2B5EF4-FFF2-40B4-BE49-F238E27FC236}">
                  <a16:creationId xmlns:a16="http://schemas.microsoft.com/office/drawing/2014/main" id="{66369479-4264-4859-8793-B2085C6B3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535250" y="2029788"/>
              <a:ext cx="1453415" cy="441838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5ADA526-91B6-4843-920E-82E5D98647B9}"/>
                </a:ext>
              </a:extLst>
            </p:cNvPr>
            <p:cNvSpPr txBox="1"/>
            <p:nvPr/>
          </p:nvSpPr>
          <p:spPr>
            <a:xfrm>
              <a:off x="4893696" y="1399780"/>
              <a:ext cx="150495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/>
                <a:t>Certificate BSIF00125001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84D8774-2502-4169-AA63-E07A49569A50}"/>
                </a:ext>
              </a:extLst>
            </p:cNvPr>
            <p:cNvSpPr txBox="1"/>
            <p:nvPr/>
          </p:nvSpPr>
          <p:spPr>
            <a:xfrm>
              <a:off x="3679106" y="1534600"/>
              <a:ext cx="179070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AnySupply Ltd</a:t>
              </a:r>
              <a:br>
                <a:rPr lang="en-GB" sz="900" dirty="0"/>
              </a:br>
              <a:r>
                <a:rPr lang="en-GB" sz="1000" dirty="0"/>
                <a:t>1a High Street</a:t>
              </a:r>
              <a:br>
                <a:rPr lang="en-GB" sz="1000" dirty="0"/>
              </a:br>
              <a:r>
                <a:rPr lang="en-GB" sz="1000" dirty="0"/>
                <a:t>Anyton</a:t>
              </a:r>
              <a:br>
                <a:rPr lang="en-GB" sz="1000" dirty="0"/>
              </a:br>
              <a:r>
                <a:rPr lang="en-GB" sz="1000" dirty="0"/>
                <a:t>Anyshire</a:t>
              </a:r>
              <a:br>
                <a:rPr lang="en-GB" sz="1000" dirty="0"/>
              </a:br>
              <a:r>
                <a:rPr lang="en-GB" sz="1000" dirty="0"/>
                <a:t>AN1 1NA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3E5B327-D958-492B-AF35-AE64F147891D}"/>
                </a:ext>
              </a:extLst>
            </p:cNvPr>
            <p:cNvSpPr txBox="1"/>
            <p:nvPr/>
          </p:nvSpPr>
          <p:spPr>
            <a:xfrm>
              <a:off x="3668218" y="2437129"/>
              <a:ext cx="2270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00" dirty="0"/>
                <a:t>It is certified that the manufacturers technical files and the PPE products detailed on this certificate have been assessed and found to be in accordance with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1088C22-02FA-43F2-A79F-336CF0C65E98}"/>
                </a:ext>
              </a:extLst>
            </p:cNvPr>
            <p:cNvSpPr txBox="1"/>
            <p:nvPr/>
          </p:nvSpPr>
          <p:spPr>
            <a:xfrm>
              <a:off x="3633814" y="2734746"/>
              <a:ext cx="24058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b="1" dirty="0"/>
                <a:t>PPE Regulation (EU) 2016/425</a:t>
              </a:r>
              <a:br>
                <a:rPr lang="en-GB" sz="1400" b="1" dirty="0"/>
              </a:br>
              <a:r>
                <a:rPr lang="en-GB" sz="800" b="1" dirty="0"/>
                <a:t>	</a:t>
              </a:r>
              <a:r>
                <a:rPr lang="en-GB" sz="800" dirty="0"/>
                <a:t>Module B, EU type-examination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6E90F3A-5DD9-4738-AB1C-4FB67FA512E3}"/>
                </a:ext>
              </a:extLst>
            </p:cNvPr>
            <p:cNvSpPr txBox="1"/>
            <p:nvPr/>
          </p:nvSpPr>
          <p:spPr>
            <a:xfrm>
              <a:off x="3631665" y="3137077"/>
              <a:ext cx="11884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Date of Issue: </a:t>
              </a:r>
              <a:br>
                <a:rPr lang="en-GB" sz="1400" b="1" dirty="0"/>
              </a:br>
              <a:r>
                <a:rPr lang="en-GB" sz="1000" dirty="0"/>
                <a:t>01 April 2020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821F981-0CC9-4F70-BEDD-6AA3F61315E8}"/>
                </a:ext>
              </a:extLst>
            </p:cNvPr>
            <p:cNvSpPr txBox="1"/>
            <p:nvPr/>
          </p:nvSpPr>
          <p:spPr>
            <a:xfrm>
              <a:off x="4826497" y="3137077"/>
              <a:ext cx="1299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Date of Expiry: </a:t>
              </a:r>
              <a:br>
                <a:rPr lang="en-GB" sz="1400" b="1" dirty="0"/>
              </a:br>
              <a:r>
                <a:rPr lang="en-GB" sz="1000" dirty="0"/>
                <a:t>31</a:t>
              </a:r>
              <a:r>
                <a:rPr lang="en-GB" sz="1000" baseline="30000" dirty="0"/>
                <a:t>st</a:t>
              </a:r>
              <a:r>
                <a:rPr lang="en-GB" sz="1000" dirty="0"/>
                <a:t> March 2025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5B662EB-FAB7-460E-A065-89FFFB52F9C2}"/>
                </a:ext>
              </a:extLst>
            </p:cNvPr>
            <p:cNvCxnSpPr/>
            <p:nvPr/>
          </p:nvCxnSpPr>
          <p:spPr>
            <a:xfrm>
              <a:off x="3733336" y="3165633"/>
              <a:ext cx="229245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190DB54-7672-45BD-8983-FA03F2F276B7}"/>
                </a:ext>
              </a:extLst>
            </p:cNvPr>
            <p:cNvCxnSpPr/>
            <p:nvPr/>
          </p:nvCxnSpPr>
          <p:spPr>
            <a:xfrm>
              <a:off x="3690520" y="3598742"/>
              <a:ext cx="229245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BEFEFEE-014C-4D21-B594-FEED35FEB4E1}"/>
                </a:ext>
              </a:extLst>
            </p:cNvPr>
            <p:cNvSpPr txBox="1"/>
            <p:nvPr/>
          </p:nvSpPr>
          <p:spPr>
            <a:xfrm>
              <a:off x="3227929" y="3620276"/>
              <a:ext cx="3059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AS Safety Spectacle -300115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D5D19F1-7444-455C-8CAD-595AA4E149E4}"/>
                </a:ext>
              </a:extLst>
            </p:cNvPr>
            <p:cNvSpPr txBox="1"/>
            <p:nvPr/>
          </p:nvSpPr>
          <p:spPr>
            <a:xfrm>
              <a:off x="3513004" y="3989733"/>
              <a:ext cx="26474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/>
                <a:t>It is certified that the manufacturer’s technical file and the above mentioned PPE have been assessed and found to meet the essential Health &amp; Safety Requirements in Annex II of Regulation (EU) 2016/425 Personal Protective Equipment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5CC4F67-5515-4FC9-B5C3-B07EB49753FF}"/>
                </a:ext>
              </a:extLst>
            </p:cNvPr>
            <p:cNvSpPr txBox="1"/>
            <p:nvPr/>
          </p:nvSpPr>
          <p:spPr>
            <a:xfrm>
              <a:off x="3502288" y="4652954"/>
              <a:ext cx="26044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/>
                <a:t>Certification is based on technical file reference ASSS0012 and test results as detailed on following pages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418128C-66D7-42E2-BBE9-237D2F276B94}"/>
                </a:ext>
              </a:extLst>
            </p:cNvPr>
            <p:cNvSpPr txBox="1"/>
            <p:nvPr/>
          </p:nvSpPr>
          <p:spPr>
            <a:xfrm>
              <a:off x="2903033" y="5919032"/>
              <a:ext cx="3119451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dirty="0"/>
                <a:t>This certificate remains the Property of BSIF to whom it must be returned on request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4357057-90FF-46EE-BB63-ECE6FB5C5DC8}"/>
                </a:ext>
              </a:extLst>
            </p:cNvPr>
            <p:cNvSpPr txBox="1"/>
            <p:nvPr/>
          </p:nvSpPr>
          <p:spPr>
            <a:xfrm rot="16200000">
              <a:off x="2792860" y="3208606"/>
              <a:ext cx="885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/>
                <a:t>0101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DB8574E-DA1E-4F6D-B89F-B63C50D660AE}"/>
                </a:ext>
              </a:extLst>
            </p:cNvPr>
            <p:cNvSpPr txBox="1"/>
            <p:nvPr/>
          </p:nvSpPr>
          <p:spPr>
            <a:xfrm>
              <a:off x="3107473" y="4961328"/>
              <a:ext cx="159285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/>
                <a:t>Authorised by</a:t>
              </a:r>
            </a:p>
          </p:txBody>
        </p:sp>
        <p:pic>
          <p:nvPicPr>
            <p:cNvPr id="37" name="Picture 36" descr="A close up of an object&#10;&#10;Description automatically generated">
              <a:extLst>
                <a:ext uri="{FF2B5EF4-FFF2-40B4-BE49-F238E27FC236}">
                  <a16:creationId xmlns:a16="http://schemas.microsoft.com/office/drawing/2014/main" id="{771771A3-C427-4BAC-83E8-9C20609A8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6550" y="5099303"/>
              <a:ext cx="1188449" cy="536662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1D10757-E851-489F-B9B0-90ED6EF5F604}"/>
                </a:ext>
              </a:extLst>
            </p:cNvPr>
            <p:cNvSpPr txBox="1"/>
            <p:nvPr/>
          </p:nvSpPr>
          <p:spPr>
            <a:xfrm>
              <a:off x="4606266" y="5027785"/>
              <a:ext cx="17710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BSIF, Notified Body 0101</a:t>
              </a:r>
              <a:br>
                <a:rPr lang="en-GB" sz="1000" dirty="0"/>
              </a:br>
              <a:r>
                <a:rPr lang="en-GB" sz="1000" dirty="0"/>
                <a:t>BSIF House</a:t>
              </a:r>
              <a:br>
                <a:rPr lang="en-GB" sz="1000" dirty="0"/>
              </a:br>
              <a:r>
                <a:rPr lang="en-GB" sz="1000" dirty="0"/>
                <a:t>Hemel Hempstead, Herts.</a:t>
              </a:r>
              <a:br>
                <a:rPr lang="en-GB" sz="1000" dirty="0"/>
              </a:br>
              <a:r>
                <a:rPr lang="en-GB" sz="1000" dirty="0"/>
                <a:t>HP1 3AF England</a:t>
              </a:r>
            </a:p>
            <a:p>
              <a:r>
                <a:rPr lang="en-GB" sz="1000" dirty="0"/>
                <a:t>www.bsif.co.uk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AF68502-AB6A-4E70-85C9-82A2FDF30353}"/>
              </a:ext>
            </a:extLst>
          </p:cNvPr>
          <p:cNvGrpSpPr/>
          <p:nvPr/>
        </p:nvGrpSpPr>
        <p:grpSpPr>
          <a:xfrm>
            <a:off x="7490009" y="905739"/>
            <a:ext cx="2699222" cy="276999"/>
            <a:chOff x="6126029" y="1455303"/>
            <a:chExt cx="2699222" cy="276999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834B430-4328-407B-A1CE-84DC3C80EDCB}"/>
                </a:ext>
              </a:extLst>
            </p:cNvPr>
            <p:cNvSpPr txBox="1"/>
            <p:nvPr/>
          </p:nvSpPr>
          <p:spPr>
            <a:xfrm>
              <a:off x="7446343" y="1455303"/>
              <a:ext cx="13789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Certificate Number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036FED58-E168-403C-8491-FF9230DEC657}"/>
                </a:ext>
              </a:extLst>
            </p:cNvPr>
            <p:cNvCxnSpPr>
              <a:cxnSpLocks/>
              <a:stCxn id="40" idx="1"/>
            </p:cNvCxnSpPr>
            <p:nvPr/>
          </p:nvCxnSpPr>
          <p:spPr>
            <a:xfrm flipH="1" flipV="1">
              <a:off x="6126029" y="1523875"/>
              <a:ext cx="1320314" cy="699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3C4AD9C-5485-414E-90D5-2AF22771C75E}"/>
              </a:ext>
            </a:extLst>
          </p:cNvPr>
          <p:cNvGrpSpPr/>
          <p:nvPr/>
        </p:nvGrpSpPr>
        <p:grpSpPr>
          <a:xfrm>
            <a:off x="5935979" y="1169858"/>
            <a:ext cx="4253252" cy="461665"/>
            <a:chOff x="4571999" y="1719422"/>
            <a:chExt cx="4253252" cy="46166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D4C3D5E-0CBF-4714-A067-6EA61FF27068}"/>
                </a:ext>
              </a:extLst>
            </p:cNvPr>
            <p:cNvSpPr txBox="1"/>
            <p:nvPr/>
          </p:nvSpPr>
          <p:spPr>
            <a:xfrm>
              <a:off x="7446343" y="1719422"/>
              <a:ext cx="13789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Manufacturer name and address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1A82C700-B5F1-48C2-9E9A-A7C4D596E5A1}"/>
                </a:ext>
              </a:extLst>
            </p:cNvPr>
            <p:cNvCxnSpPr>
              <a:cxnSpLocks/>
              <a:stCxn id="43" idx="1"/>
            </p:cNvCxnSpPr>
            <p:nvPr/>
          </p:nvCxnSpPr>
          <p:spPr>
            <a:xfrm flipH="1" flipV="1">
              <a:off x="4571999" y="1942177"/>
              <a:ext cx="2874344" cy="80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4576897A-2224-47A2-B682-18E857376983}"/>
                </a:ext>
              </a:extLst>
            </p:cNvPr>
            <p:cNvCxnSpPr/>
            <p:nvPr/>
          </p:nvCxnSpPr>
          <p:spPr>
            <a:xfrm flipH="1" flipV="1">
              <a:off x="5163015" y="1743467"/>
              <a:ext cx="819960" cy="1987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1232139-4031-4A9C-9D7B-037A76843197}"/>
              </a:ext>
            </a:extLst>
          </p:cNvPr>
          <p:cNvGrpSpPr/>
          <p:nvPr/>
        </p:nvGrpSpPr>
        <p:grpSpPr>
          <a:xfrm>
            <a:off x="7326147" y="2150852"/>
            <a:ext cx="2863084" cy="276999"/>
            <a:chOff x="5962167" y="2700416"/>
            <a:chExt cx="2863084" cy="27699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196581A-7BBD-4536-BDB8-70B4F224BFEB}"/>
                </a:ext>
              </a:extLst>
            </p:cNvPr>
            <p:cNvSpPr txBox="1"/>
            <p:nvPr/>
          </p:nvSpPr>
          <p:spPr>
            <a:xfrm>
              <a:off x="6944878" y="2700416"/>
              <a:ext cx="18803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Approval to PPE Regulation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AE93BA94-86D5-4D89-90CC-29A2E5AC9C50}"/>
                </a:ext>
              </a:extLst>
            </p:cNvPr>
            <p:cNvCxnSpPr>
              <a:stCxn id="47" idx="1"/>
            </p:cNvCxnSpPr>
            <p:nvPr/>
          </p:nvCxnSpPr>
          <p:spPr>
            <a:xfrm flipH="1">
              <a:off x="5962167" y="2838916"/>
              <a:ext cx="982711" cy="316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41A7EDF-1693-46F5-9599-003298E6911F}"/>
              </a:ext>
            </a:extLst>
          </p:cNvPr>
          <p:cNvGrpSpPr/>
          <p:nvPr/>
        </p:nvGrpSpPr>
        <p:grpSpPr>
          <a:xfrm>
            <a:off x="5826739" y="2562287"/>
            <a:ext cx="4362493" cy="461665"/>
            <a:chOff x="4462758" y="3111851"/>
            <a:chExt cx="4362493" cy="46166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97B6763-C8AD-4EB8-81AA-58E16DBF1E20}"/>
                </a:ext>
              </a:extLst>
            </p:cNvPr>
            <p:cNvSpPr txBox="1"/>
            <p:nvPr/>
          </p:nvSpPr>
          <p:spPr>
            <a:xfrm>
              <a:off x="7696646" y="3111851"/>
              <a:ext cx="11286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Date of Issue &amp; </a:t>
              </a:r>
              <a:br>
                <a:rPr lang="en-GB" sz="1200" dirty="0"/>
              </a:br>
              <a:r>
                <a:rPr lang="en-GB" sz="1200" dirty="0"/>
                <a:t>Date of Expiry</a:t>
              </a: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803AA8C6-BF4B-463B-A1A4-87E4D7E1EDD9}"/>
                </a:ext>
              </a:extLst>
            </p:cNvPr>
            <p:cNvCxnSpPr>
              <a:cxnSpLocks/>
              <a:stCxn id="50" idx="1"/>
            </p:cNvCxnSpPr>
            <p:nvPr/>
          </p:nvCxnSpPr>
          <p:spPr>
            <a:xfrm flipH="1">
              <a:off x="5651207" y="3342684"/>
              <a:ext cx="2045439" cy="1335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ED103A8-D5D4-4DF2-84BF-70288A9F5C09}"/>
                </a:ext>
              </a:extLst>
            </p:cNvPr>
            <p:cNvCxnSpPr>
              <a:cxnSpLocks/>
              <a:stCxn id="50" idx="1"/>
            </p:cNvCxnSpPr>
            <p:nvPr/>
          </p:nvCxnSpPr>
          <p:spPr>
            <a:xfrm flipH="1">
              <a:off x="4462758" y="3342684"/>
              <a:ext cx="3233888" cy="863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F0BA6AA-4460-4A03-B0E9-0061C14A1C20}"/>
              </a:ext>
            </a:extLst>
          </p:cNvPr>
          <p:cNvGrpSpPr/>
          <p:nvPr/>
        </p:nvGrpSpPr>
        <p:grpSpPr>
          <a:xfrm>
            <a:off x="1737801" y="3253882"/>
            <a:ext cx="3009224" cy="276999"/>
            <a:chOff x="373821" y="3803446"/>
            <a:chExt cx="3009224" cy="27699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10FED94-1893-41C0-BF3D-40BE14C3CBB7}"/>
                </a:ext>
              </a:extLst>
            </p:cNvPr>
            <p:cNvSpPr txBox="1"/>
            <p:nvPr/>
          </p:nvSpPr>
          <p:spPr>
            <a:xfrm>
              <a:off x="373821" y="3803446"/>
              <a:ext cx="21324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Product description and coding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132726A8-7B29-444C-989B-429C871C285A}"/>
                </a:ext>
              </a:extLst>
            </p:cNvPr>
            <p:cNvCxnSpPr>
              <a:cxnSpLocks/>
              <a:stCxn id="54" idx="3"/>
            </p:cNvCxnSpPr>
            <p:nvPr/>
          </p:nvCxnSpPr>
          <p:spPr>
            <a:xfrm flipV="1">
              <a:off x="2506266" y="3849431"/>
              <a:ext cx="876779" cy="925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2D571AA-D4DC-4433-90F1-14F1A0B612C2}"/>
              </a:ext>
            </a:extLst>
          </p:cNvPr>
          <p:cNvGrpSpPr/>
          <p:nvPr/>
        </p:nvGrpSpPr>
        <p:grpSpPr>
          <a:xfrm>
            <a:off x="1732948" y="884782"/>
            <a:ext cx="2755144" cy="1783885"/>
            <a:chOff x="368968" y="1434346"/>
            <a:chExt cx="2755144" cy="178388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48E5651-1F16-4AAC-A5A7-6AA6C8723D52}"/>
                </a:ext>
              </a:extLst>
            </p:cNvPr>
            <p:cNvSpPr txBox="1"/>
            <p:nvPr/>
          </p:nvSpPr>
          <p:spPr>
            <a:xfrm>
              <a:off x="368968" y="1434346"/>
              <a:ext cx="23045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Notified Body Name and number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E38EB519-7E35-45A6-BB0C-920F088EC769}"/>
                </a:ext>
              </a:extLst>
            </p:cNvPr>
            <p:cNvCxnSpPr>
              <a:cxnSpLocks/>
            </p:cNvCxnSpPr>
            <p:nvPr/>
          </p:nvCxnSpPr>
          <p:spPr>
            <a:xfrm>
              <a:off x="2501413" y="1572845"/>
              <a:ext cx="503471" cy="4541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FA91C99F-FBCB-4B59-B71E-112DA8A7DBB8}"/>
                </a:ext>
              </a:extLst>
            </p:cNvPr>
            <p:cNvCxnSpPr>
              <a:cxnSpLocks/>
            </p:cNvCxnSpPr>
            <p:nvPr/>
          </p:nvCxnSpPr>
          <p:spPr>
            <a:xfrm>
              <a:off x="2677680" y="1743467"/>
              <a:ext cx="446432" cy="14747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C7E7A26-A4B9-4BD2-BBEC-AE52F224F723}"/>
              </a:ext>
            </a:extLst>
          </p:cNvPr>
          <p:cNvGrpSpPr/>
          <p:nvPr/>
        </p:nvGrpSpPr>
        <p:grpSpPr>
          <a:xfrm>
            <a:off x="1732948" y="4138446"/>
            <a:ext cx="2937562" cy="780398"/>
            <a:chOff x="368968" y="4688010"/>
            <a:chExt cx="2937562" cy="780398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2298BDE-5C2B-4297-8CD2-30F97B60D049}"/>
                </a:ext>
              </a:extLst>
            </p:cNvPr>
            <p:cNvSpPr txBox="1"/>
            <p:nvPr/>
          </p:nvSpPr>
          <p:spPr>
            <a:xfrm>
              <a:off x="368968" y="5006743"/>
              <a:ext cx="19830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Signature of authorised person at Notified Body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BA583A83-672C-456B-9416-DFCDA06948D4}"/>
                </a:ext>
              </a:extLst>
            </p:cNvPr>
            <p:cNvCxnSpPr>
              <a:endCxn id="37" idx="1"/>
            </p:cNvCxnSpPr>
            <p:nvPr/>
          </p:nvCxnSpPr>
          <p:spPr>
            <a:xfrm>
              <a:off x="1847200" y="4688010"/>
              <a:ext cx="1459330" cy="1300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B6F4BE3-B9B5-4741-91A6-751BDE56D057}"/>
              </a:ext>
            </a:extLst>
          </p:cNvPr>
          <p:cNvGrpSpPr/>
          <p:nvPr/>
        </p:nvGrpSpPr>
        <p:grpSpPr>
          <a:xfrm>
            <a:off x="7204023" y="4534841"/>
            <a:ext cx="2985208" cy="461665"/>
            <a:chOff x="5840043" y="5084405"/>
            <a:chExt cx="2985208" cy="461665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791B191-DE68-4586-B10D-0D83917762AE}"/>
                </a:ext>
              </a:extLst>
            </p:cNvPr>
            <p:cNvSpPr txBox="1"/>
            <p:nvPr/>
          </p:nvSpPr>
          <p:spPr>
            <a:xfrm>
              <a:off x="7093055" y="5084405"/>
              <a:ext cx="17321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Name, address, and number of Notified Body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71CD9F9F-BFBD-4E75-BB4C-F78CA42B89A9}"/>
                </a:ext>
              </a:extLst>
            </p:cNvPr>
            <p:cNvCxnSpPr>
              <a:stCxn id="64" idx="1"/>
            </p:cNvCxnSpPr>
            <p:nvPr/>
          </p:nvCxnSpPr>
          <p:spPr>
            <a:xfrm flipH="1">
              <a:off x="5840043" y="5315238"/>
              <a:ext cx="1253012" cy="18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09B5106-0FAC-4A70-9A60-2026FB66CB7C}"/>
              </a:ext>
            </a:extLst>
          </p:cNvPr>
          <p:cNvGrpSpPr/>
          <p:nvPr/>
        </p:nvGrpSpPr>
        <p:grpSpPr>
          <a:xfrm>
            <a:off x="7663694" y="3201001"/>
            <a:ext cx="2586615" cy="706136"/>
            <a:chOff x="6299713" y="3750566"/>
            <a:chExt cx="2586615" cy="706136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784759A-29CF-4ED3-9730-9A5472801F81}"/>
                </a:ext>
              </a:extLst>
            </p:cNvPr>
            <p:cNvSpPr txBox="1"/>
            <p:nvPr/>
          </p:nvSpPr>
          <p:spPr>
            <a:xfrm>
              <a:off x="7154132" y="3750566"/>
              <a:ext cx="17321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Subsequent pages with test details etc. listed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94166721-0FCE-4238-991E-AF54C67702D2}"/>
                </a:ext>
              </a:extLst>
            </p:cNvPr>
            <p:cNvCxnSpPr>
              <a:stCxn id="67" idx="1"/>
            </p:cNvCxnSpPr>
            <p:nvPr/>
          </p:nvCxnSpPr>
          <p:spPr>
            <a:xfrm flipH="1">
              <a:off x="6299713" y="3981399"/>
              <a:ext cx="854419" cy="2807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D6816C2D-B5DB-4360-965E-F1F55D4EAEBC}"/>
                </a:ext>
              </a:extLst>
            </p:cNvPr>
            <p:cNvCxnSpPr>
              <a:cxnSpLocks/>
              <a:stCxn id="67" idx="1"/>
            </p:cNvCxnSpPr>
            <p:nvPr/>
          </p:nvCxnSpPr>
          <p:spPr>
            <a:xfrm flipH="1">
              <a:off x="6528690" y="3981399"/>
              <a:ext cx="625442" cy="4753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D51D3C6A-A281-4E83-8EFC-1C8A06D4D54D}"/>
              </a:ext>
            </a:extLst>
          </p:cNvPr>
          <p:cNvSpPr/>
          <p:nvPr/>
        </p:nvSpPr>
        <p:spPr>
          <a:xfrm>
            <a:off x="10858017" y="5138634"/>
            <a:ext cx="1306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Courtesy of BSIF</a:t>
            </a:r>
          </a:p>
          <a:p>
            <a:r>
              <a:rPr lang="en-GB" sz="1200" dirty="0">
                <a:hlinkClick r:id="rId4"/>
              </a:rPr>
              <a:t>www.bsif.co.uk</a:t>
            </a:r>
            <a:endParaRPr lang="en-GB" sz="1200" dirty="0"/>
          </a:p>
          <a:p>
            <a:r>
              <a:rPr lang="en-GB" sz="1200" dirty="0">
                <a:hlinkClick r:id="rId5"/>
              </a:rPr>
              <a:t>www.fit2fit.org</a:t>
            </a:r>
            <a:endParaRPr lang="en-GB" sz="1200" dirty="0"/>
          </a:p>
        </p:txBody>
      </p:sp>
      <p:sp>
        <p:nvSpPr>
          <p:cNvPr id="70" name="TextBox 69"/>
          <p:cNvSpPr txBox="1"/>
          <p:nvPr/>
        </p:nvSpPr>
        <p:spPr>
          <a:xfrm>
            <a:off x="11835330" y="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D9EB94E-C821-4ED5-B9AB-F31AE4E67B12}" type="slidenum">
              <a:rPr lang="en-GB" smtClean="0">
                <a:solidFill>
                  <a:srgbClr val="1D84A6"/>
                </a:solidFill>
              </a:rPr>
              <a:t>8</a:t>
            </a:fld>
            <a:endParaRPr lang="en-GB" dirty="0">
              <a:solidFill>
                <a:srgbClr val="1D84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76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959" y="4555"/>
            <a:ext cx="10515600" cy="697556"/>
          </a:xfrm>
        </p:spPr>
        <p:txBody>
          <a:bodyPr/>
          <a:lstStyle/>
          <a:p>
            <a:r>
              <a:rPr lang="en-GB" sz="3200" dirty="0"/>
              <a:t>EU Declaration of Conformity (DoC)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51D3C6A-A281-4E83-8EFC-1C8A06D4D54D}"/>
              </a:ext>
            </a:extLst>
          </p:cNvPr>
          <p:cNvSpPr/>
          <p:nvPr/>
        </p:nvSpPr>
        <p:spPr>
          <a:xfrm>
            <a:off x="11010417" y="5197418"/>
            <a:ext cx="1306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Courtesy of BSIF</a:t>
            </a:r>
          </a:p>
          <a:p>
            <a:r>
              <a:rPr lang="en-GB" sz="1200" dirty="0">
                <a:hlinkClick r:id="rId2"/>
              </a:rPr>
              <a:t>www.bsif.co.uk</a:t>
            </a:r>
            <a:endParaRPr lang="en-GB" sz="1200" dirty="0"/>
          </a:p>
          <a:p>
            <a:r>
              <a:rPr lang="en-GB" sz="1200" dirty="0">
                <a:hlinkClick r:id="rId3"/>
              </a:rPr>
              <a:t>www.fit2fit.org</a:t>
            </a:r>
            <a:endParaRPr lang="en-GB" sz="1200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3B897F7-DCA0-486A-9F4C-C64A10B539D9}"/>
              </a:ext>
            </a:extLst>
          </p:cNvPr>
          <p:cNvGrpSpPr/>
          <p:nvPr/>
        </p:nvGrpSpPr>
        <p:grpSpPr>
          <a:xfrm>
            <a:off x="4679205" y="109579"/>
            <a:ext cx="4014585" cy="5257078"/>
            <a:chOff x="2646947" y="984478"/>
            <a:chExt cx="3953295" cy="519239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9C67D37-A6D9-426A-A040-62670137DCD2}"/>
                </a:ext>
              </a:extLst>
            </p:cNvPr>
            <p:cNvSpPr/>
            <p:nvPr/>
          </p:nvSpPr>
          <p:spPr>
            <a:xfrm>
              <a:off x="2646947" y="1416205"/>
              <a:ext cx="3862137" cy="469583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6C2AEA8-2F85-487B-ADAA-B3FF0AC9CAB7}"/>
                </a:ext>
              </a:extLst>
            </p:cNvPr>
            <p:cNvSpPr txBox="1"/>
            <p:nvPr/>
          </p:nvSpPr>
          <p:spPr>
            <a:xfrm>
              <a:off x="2833151" y="1738733"/>
              <a:ext cx="35348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/>
                <a:t>EU Declaration of Conformity No. 0105123</a:t>
              </a:r>
            </a:p>
          </p:txBody>
        </p:sp>
        <p:pic>
          <p:nvPicPr>
            <p:cNvPr id="76" name="Picture 75" descr="A picture containing building, window&#10;&#10;Description automatically generated">
              <a:extLst>
                <a:ext uri="{FF2B5EF4-FFF2-40B4-BE49-F238E27FC236}">
                  <a16:creationId xmlns:a16="http://schemas.microsoft.com/office/drawing/2014/main" id="{7223E0AE-0A81-4B2D-B73C-FF5E5EBD7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382" y="1480085"/>
              <a:ext cx="952500" cy="289560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277BDA5-AF18-49D9-9CD9-744D9EF503B2}"/>
                </a:ext>
              </a:extLst>
            </p:cNvPr>
            <p:cNvSpPr txBox="1"/>
            <p:nvPr/>
          </p:nvSpPr>
          <p:spPr>
            <a:xfrm rot="18873770">
              <a:off x="2123251" y="3195953"/>
              <a:ext cx="51923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>
                  <a:solidFill>
                    <a:schemeClr val="bg1">
                      <a:lumMod val="85000"/>
                    </a:schemeClr>
                  </a:solidFill>
                </a:rPr>
                <a:t>SAMPLE - NOT VALID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6B2586C-894D-4BE7-A91F-5D8EB40DD38F}"/>
                </a:ext>
              </a:extLst>
            </p:cNvPr>
            <p:cNvSpPr txBox="1"/>
            <p:nvPr/>
          </p:nvSpPr>
          <p:spPr>
            <a:xfrm>
              <a:off x="2905125" y="2084068"/>
              <a:ext cx="33909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/>
                <a:t>This declaration of Conformity is issued under the sole responsibility of the manufacturer:</a:t>
              </a:r>
            </a:p>
            <a:p>
              <a:r>
                <a:rPr lang="en-GB" sz="800" b="1" dirty="0"/>
                <a:t>BSIF</a:t>
              </a:r>
            </a:p>
            <a:p>
              <a:r>
                <a:rPr lang="en-GB" sz="600" dirty="0"/>
                <a:t>BSIF House</a:t>
              </a:r>
            </a:p>
            <a:p>
              <a:r>
                <a:rPr lang="en-GB" sz="600" dirty="0"/>
                <a:t>Hemel Hempstead</a:t>
              </a:r>
            </a:p>
            <a:p>
              <a:r>
                <a:rPr lang="en-GB" sz="600" dirty="0"/>
                <a:t>Herts. HP1 3AF</a:t>
              </a: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CF01A7B9-6955-4E11-8434-8F5647E927DB}"/>
                </a:ext>
              </a:extLst>
            </p:cNvPr>
            <p:cNvGrpSpPr/>
            <p:nvPr/>
          </p:nvGrpSpPr>
          <p:grpSpPr>
            <a:xfrm>
              <a:off x="5345255" y="2864268"/>
              <a:ext cx="461728" cy="509750"/>
              <a:chOff x="2995813" y="3592174"/>
              <a:chExt cx="1295105" cy="1712770"/>
            </a:xfrm>
          </p:grpSpPr>
          <p:pic>
            <p:nvPicPr>
              <p:cNvPr id="92" name="Picture 91" descr="A picture containing sitting, towel, bag, table&#10;&#10;Description automatically generated">
                <a:extLst>
                  <a:ext uri="{FF2B5EF4-FFF2-40B4-BE49-F238E27FC236}">
                    <a16:creationId xmlns:a16="http://schemas.microsoft.com/office/drawing/2014/main" id="{F2658980-9BBF-419C-AFCF-30922AA8D5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34" t="2148" r="5861" b="6404"/>
              <a:stretch/>
            </p:blipFill>
            <p:spPr>
              <a:xfrm rot="5400000">
                <a:off x="2786981" y="3801006"/>
                <a:ext cx="1712770" cy="1295105"/>
              </a:xfrm>
              <a:prstGeom prst="rect">
                <a:avLst/>
              </a:prstGeom>
            </p:spPr>
          </p:pic>
          <p:sp>
            <p:nvSpPr>
              <p:cNvPr id="93" name="Freeform: Shape 18">
                <a:extLst>
                  <a:ext uri="{FF2B5EF4-FFF2-40B4-BE49-F238E27FC236}">
                    <a16:creationId xmlns:a16="http://schemas.microsoft.com/office/drawing/2014/main" id="{3F9C075E-A1E9-4332-8DEB-72C44BFC6224}"/>
                  </a:ext>
                </a:extLst>
              </p:cNvPr>
              <p:cNvSpPr/>
              <p:nvPr/>
            </p:nvSpPr>
            <p:spPr>
              <a:xfrm>
                <a:off x="3184389" y="3767897"/>
                <a:ext cx="387820" cy="137356"/>
              </a:xfrm>
              <a:custGeom>
                <a:avLst/>
                <a:gdLst>
                  <a:gd name="connsiteX0" fmla="*/ 10674 w 387820"/>
                  <a:gd name="connsiteY0" fmla="*/ 67602 h 137356"/>
                  <a:gd name="connsiteX1" fmla="*/ 10674 w 387820"/>
                  <a:gd name="connsiteY1" fmla="*/ 67602 h 137356"/>
                  <a:gd name="connsiteX2" fmla="*/ 24906 w 387820"/>
                  <a:gd name="connsiteY2" fmla="*/ 39138 h 137356"/>
                  <a:gd name="connsiteX3" fmla="*/ 35580 w 387820"/>
                  <a:gd name="connsiteY3" fmla="*/ 32022 h 137356"/>
                  <a:gd name="connsiteX4" fmla="*/ 56928 w 387820"/>
                  <a:gd name="connsiteY4" fmla="*/ 24906 h 137356"/>
                  <a:gd name="connsiteX5" fmla="*/ 67602 w 387820"/>
                  <a:gd name="connsiteY5" fmla="*/ 21348 h 137356"/>
                  <a:gd name="connsiteX6" fmla="*/ 106739 w 387820"/>
                  <a:gd name="connsiteY6" fmla="*/ 17790 h 137356"/>
                  <a:gd name="connsiteX7" fmla="*/ 131645 w 387820"/>
                  <a:gd name="connsiteY7" fmla="*/ 14232 h 137356"/>
                  <a:gd name="connsiteX8" fmla="*/ 185015 w 387820"/>
                  <a:gd name="connsiteY8" fmla="*/ 7116 h 137356"/>
                  <a:gd name="connsiteX9" fmla="*/ 202805 w 387820"/>
                  <a:gd name="connsiteY9" fmla="*/ 3558 h 137356"/>
                  <a:gd name="connsiteX10" fmla="*/ 302428 w 387820"/>
                  <a:gd name="connsiteY10" fmla="*/ 0 h 137356"/>
                  <a:gd name="connsiteX11" fmla="*/ 370030 w 387820"/>
                  <a:gd name="connsiteY11" fmla="*/ 3558 h 137356"/>
                  <a:gd name="connsiteX12" fmla="*/ 380704 w 387820"/>
                  <a:gd name="connsiteY12" fmla="*/ 7116 h 137356"/>
                  <a:gd name="connsiteX13" fmla="*/ 387820 w 387820"/>
                  <a:gd name="connsiteY13" fmla="*/ 28464 h 137356"/>
                  <a:gd name="connsiteX14" fmla="*/ 384262 w 387820"/>
                  <a:gd name="connsiteY14" fmla="*/ 67602 h 137356"/>
                  <a:gd name="connsiteX15" fmla="*/ 373588 w 387820"/>
                  <a:gd name="connsiteY15" fmla="*/ 74718 h 137356"/>
                  <a:gd name="connsiteX16" fmla="*/ 345124 w 387820"/>
                  <a:gd name="connsiteY16" fmla="*/ 78276 h 137356"/>
                  <a:gd name="connsiteX17" fmla="*/ 320218 w 387820"/>
                  <a:gd name="connsiteY17" fmla="*/ 81834 h 137356"/>
                  <a:gd name="connsiteX18" fmla="*/ 305986 w 387820"/>
                  <a:gd name="connsiteY18" fmla="*/ 85392 h 137356"/>
                  <a:gd name="connsiteX19" fmla="*/ 252616 w 387820"/>
                  <a:gd name="connsiteY19" fmla="*/ 92508 h 137356"/>
                  <a:gd name="connsiteX20" fmla="*/ 188573 w 387820"/>
                  <a:gd name="connsiteY20" fmla="*/ 106740 h 137356"/>
                  <a:gd name="connsiteX21" fmla="*/ 167225 w 387820"/>
                  <a:gd name="connsiteY21" fmla="*/ 110298 h 137356"/>
                  <a:gd name="connsiteX22" fmla="*/ 142319 w 387820"/>
                  <a:gd name="connsiteY22" fmla="*/ 113856 h 137356"/>
                  <a:gd name="connsiteX23" fmla="*/ 106739 w 387820"/>
                  <a:gd name="connsiteY23" fmla="*/ 124529 h 137356"/>
                  <a:gd name="connsiteX24" fmla="*/ 96065 w 387820"/>
                  <a:gd name="connsiteY24" fmla="*/ 128087 h 137356"/>
                  <a:gd name="connsiteX25" fmla="*/ 85392 w 387820"/>
                  <a:gd name="connsiteY25" fmla="*/ 131645 h 137356"/>
                  <a:gd name="connsiteX26" fmla="*/ 71160 w 387820"/>
                  <a:gd name="connsiteY26" fmla="*/ 135203 h 137356"/>
                  <a:gd name="connsiteX27" fmla="*/ 3558 w 387820"/>
                  <a:gd name="connsiteY27" fmla="*/ 120971 h 137356"/>
                  <a:gd name="connsiteX28" fmla="*/ 0 w 387820"/>
                  <a:gd name="connsiteY28" fmla="*/ 110298 h 137356"/>
                  <a:gd name="connsiteX29" fmla="*/ 10674 w 387820"/>
                  <a:gd name="connsiteY29" fmla="*/ 67602 h 137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87820" h="137356">
                    <a:moveTo>
                      <a:pt x="10674" y="67602"/>
                    </a:moveTo>
                    <a:lnTo>
                      <a:pt x="10674" y="67602"/>
                    </a:lnTo>
                    <a:cubicBezTo>
                      <a:pt x="15418" y="58114"/>
                      <a:pt x="18823" y="47828"/>
                      <a:pt x="24906" y="39138"/>
                    </a:cubicBezTo>
                    <a:cubicBezTo>
                      <a:pt x="27358" y="35635"/>
                      <a:pt x="31672" y="33759"/>
                      <a:pt x="35580" y="32022"/>
                    </a:cubicBezTo>
                    <a:cubicBezTo>
                      <a:pt x="42434" y="28976"/>
                      <a:pt x="49812" y="27278"/>
                      <a:pt x="56928" y="24906"/>
                    </a:cubicBezTo>
                    <a:cubicBezTo>
                      <a:pt x="60486" y="23720"/>
                      <a:pt x="63867" y="21688"/>
                      <a:pt x="67602" y="21348"/>
                    </a:cubicBezTo>
                    <a:cubicBezTo>
                      <a:pt x="80648" y="20162"/>
                      <a:pt x="93720" y="19237"/>
                      <a:pt x="106739" y="17790"/>
                    </a:cubicBezTo>
                    <a:cubicBezTo>
                      <a:pt x="115074" y="16864"/>
                      <a:pt x="123343" y="15418"/>
                      <a:pt x="131645" y="14232"/>
                    </a:cubicBezTo>
                    <a:cubicBezTo>
                      <a:pt x="157807" y="5511"/>
                      <a:pt x="131194" y="13448"/>
                      <a:pt x="185015" y="7116"/>
                    </a:cubicBezTo>
                    <a:cubicBezTo>
                      <a:pt x="191021" y="6409"/>
                      <a:pt x="196769" y="3924"/>
                      <a:pt x="202805" y="3558"/>
                    </a:cubicBezTo>
                    <a:cubicBezTo>
                      <a:pt x="235973" y="1548"/>
                      <a:pt x="269220" y="1186"/>
                      <a:pt x="302428" y="0"/>
                    </a:cubicBezTo>
                    <a:cubicBezTo>
                      <a:pt x="324962" y="1186"/>
                      <a:pt x="347557" y="1515"/>
                      <a:pt x="370030" y="3558"/>
                    </a:cubicBezTo>
                    <a:cubicBezTo>
                      <a:pt x="373765" y="3898"/>
                      <a:pt x="378524" y="4064"/>
                      <a:pt x="380704" y="7116"/>
                    </a:cubicBezTo>
                    <a:cubicBezTo>
                      <a:pt x="385064" y="13220"/>
                      <a:pt x="387820" y="28464"/>
                      <a:pt x="387820" y="28464"/>
                    </a:cubicBezTo>
                    <a:cubicBezTo>
                      <a:pt x="386634" y="41510"/>
                      <a:pt x="388114" y="55081"/>
                      <a:pt x="384262" y="67602"/>
                    </a:cubicBezTo>
                    <a:cubicBezTo>
                      <a:pt x="383004" y="71689"/>
                      <a:pt x="377714" y="73593"/>
                      <a:pt x="373588" y="74718"/>
                    </a:cubicBezTo>
                    <a:cubicBezTo>
                      <a:pt x="364363" y="77234"/>
                      <a:pt x="354602" y="77012"/>
                      <a:pt x="345124" y="78276"/>
                    </a:cubicBezTo>
                    <a:cubicBezTo>
                      <a:pt x="336811" y="79384"/>
                      <a:pt x="328469" y="80334"/>
                      <a:pt x="320218" y="81834"/>
                    </a:cubicBezTo>
                    <a:cubicBezTo>
                      <a:pt x="315407" y="82709"/>
                      <a:pt x="310809" y="84588"/>
                      <a:pt x="305986" y="85392"/>
                    </a:cubicBezTo>
                    <a:cubicBezTo>
                      <a:pt x="290403" y="87989"/>
                      <a:pt x="268392" y="89353"/>
                      <a:pt x="252616" y="92508"/>
                    </a:cubicBezTo>
                    <a:cubicBezTo>
                      <a:pt x="188644" y="105303"/>
                      <a:pt x="263146" y="94311"/>
                      <a:pt x="188573" y="106740"/>
                    </a:cubicBezTo>
                    <a:lnTo>
                      <a:pt x="167225" y="110298"/>
                    </a:lnTo>
                    <a:cubicBezTo>
                      <a:pt x="158936" y="111573"/>
                      <a:pt x="150570" y="112356"/>
                      <a:pt x="142319" y="113856"/>
                    </a:cubicBezTo>
                    <a:cubicBezTo>
                      <a:pt x="130493" y="116006"/>
                      <a:pt x="117874" y="120818"/>
                      <a:pt x="106739" y="124529"/>
                    </a:cubicBezTo>
                    <a:lnTo>
                      <a:pt x="96065" y="128087"/>
                    </a:lnTo>
                    <a:cubicBezTo>
                      <a:pt x="92507" y="129273"/>
                      <a:pt x="89030" y="130735"/>
                      <a:pt x="85392" y="131645"/>
                    </a:cubicBezTo>
                    <a:lnTo>
                      <a:pt x="71160" y="135203"/>
                    </a:lnTo>
                    <a:cubicBezTo>
                      <a:pt x="28688" y="132705"/>
                      <a:pt x="17159" y="148172"/>
                      <a:pt x="3558" y="120971"/>
                    </a:cubicBezTo>
                    <a:cubicBezTo>
                      <a:pt x="1881" y="117617"/>
                      <a:pt x="1186" y="113856"/>
                      <a:pt x="0" y="110298"/>
                    </a:cubicBezTo>
                    <a:lnTo>
                      <a:pt x="10674" y="67602"/>
                    </a:lnTo>
                    <a:close/>
                  </a:path>
                </a:pathLst>
              </a:custGeom>
              <a:solidFill>
                <a:srgbClr val="4B12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F33A59D-22E9-4F44-8F6A-6AE758678582}"/>
                </a:ext>
              </a:extLst>
            </p:cNvPr>
            <p:cNvSpPr txBox="1"/>
            <p:nvPr/>
          </p:nvSpPr>
          <p:spPr>
            <a:xfrm>
              <a:off x="2905125" y="2822731"/>
              <a:ext cx="267099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1" dirty="0"/>
                <a:t>Cov-R-All Chemical Protective Coverall C/w Hood</a:t>
              </a:r>
              <a:br>
                <a:rPr lang="en-GB" sz="800" dirty="0"/>
              </a:br>
              <a:r>
                <a:rPr lang="en-GB" sz="800" dirty="0"/>
                <a:t>Code: </a:t>
              </a:r>
              <a:r>
                <a:rPr lang="en-GB" sz="800" b="1" dirty="0"/>
                <a:t>CRA100</a:t>
              </a:r>
              <a:r>
                <a:rPr lang="en-GB" sz="800" dirty="0"/>
                <a:t> – Category III PPE</a:t>
              </a:r>
            </a:p>
            <a:p>
              <a:r>
                <a:rPr lang="en-GB" sz="800" dirty="0"/>
                <a:t>Yellow – Size Ranges Small to XXXL</a:t>
              </a:r>
            </a:p>
            <a:p>
              <a:r>
                <a:rPr lang="en-GB" sz="600" dirty="0"/>
                <a:t>Various Batch Numbers apply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957FC4E1-DCAA-4547-9F06-7904368DC935}"/>
                </a:ext>
              </a:extLst>
            </p:cNvPr>
            <p:cNvSpPr txBox="1"/>
            <p:nvPr/>
          </p:nvSpPr>
          <p:spPr>
            <a:xfrm>
              <a:off x="2851195" y="3428999"/>
              <a:ext cx="34628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The product referenced in this Declaration satisfies the essential Health &amp; Safety requirements of Regulation (EU) 2016/425 Personal Protective Equipment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37A7DCF-116E-4436-B806-533905747EB7}"/>
                </a:ext>
              </a:extLst>
            </p:cNvPr>
            <p:cNvSpPr txBox="1"/>
            <p:nvPr/>
          </p:nvSpPr>
          <p:spPr>
            <a:xfrm>
              <a:off x="2738105" y="3807933"/>
              <a:ext cx="3862137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The product referenced in this declaration is issued in compliance with the following harmonised Standards</a:t>
              </a:r>
            </a:p>
            <a:p>
              <a:r>
                <a:rPr lang="en-GB" sz="800" dirty="0"/>
                <a:t>EN 13034:2005+A1:2009 	</a:t>
              </a:r>
              <a:r>
                <a:rPr lang="en-GB" sz="600" dirty="0"/>
                <a:t>Type 6 – Protection against reduced spray of liquid chemicals</a:t>
              </a:r>
            </a:p>
            <a:p>
              <a:r>
                <a:rPr lang="en-GB" sz="800" dirty="0"/>
                <a:t>EN ISO 13982-1:2004+A1:2010	</a:t>
              </a:r>
              <a:r>
                <a:rPr lang="en-GB" sz="600" dirty="0"/>
                <a:t>Type 5 – Protection against hazardous particles</a:t>
              </a:r>
              <a:br>
                <a:rPr lang="en-GB" sz="800" dirty="0"/>
              </a:br>
              <a:r>
                <a:rPr lang="en-GB" sz="800" dirty="0"/>
                <a:t>EN 14605:2005+A1:2009	</a:t>
              </a:r>
              <a:r>
                <a:rPr lang="en-GB" sz="600" dirty="0"/>
                <a:t>Type 3 &amp; 4 – Protection against liquid chemicals</a:t>
              </a:r>
            </a:p>
            <a:p>
              <a:r>
                <a:rPr lang="en-GB" sz="800" dirty="0"/>
                <a:t>EN 14126:2003		</a:t>
              </a:r>
              <a:r>
                <a:rPr lang="en-GB" sz="600" dirty="0"/>
                <a:t>Type 3B/4B/5B/6B – Protection from biological hazards</a:t>
              </a:r>
              <a:br>
                <a:rPr lang="en-GB" sz="800" dirty="0"/>
              </a:br>
              <a:r>
                <a:rPr lang="en-GB" sz="800" dirty="0"/>
                <a:t>EN 1149-5:2008	</a:t>
              </a:r>
              <a:r>
                <a:rPr lang="en-GB" sz="600" dirty="0"/>
                <a:t>Electrostatic Properties – Performance requirements using EN1149-1:2006</a:t>
              </a:r>
            </a:p>
            <a:p>
              <a:endParaRPr lang="en-GB" sz="600" dirty="0"/>
            </a:p>
            <a:p>
              <a:r>
                <a:rPr lang="en-GB" sz="600" dirty="0"/>
                <a:t>EU Module B Type Certificate number: 5231105/1 Refers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ABEF7BCB-BBBA-4169-8C0D-11859F12AF24}"/>
                </a:ext>
              </a:extLst>
            </p:cNvPr>
            <p:cNvCxnSpPr>
              <a:cxnSpLocks/>
            </p:cNvCxnSpPr>
            <p:nvPr/>
          </p:nvCxnSpPr>
          <p:spPr>
            <a:xfrm>
              <a:off x="2938137" y="2084068"/>
              <a:ext cx="317913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B99E208-5844-41D3-82E8-1AFD9EE18BC8}"/>
                </a:ext>
              </a:extLst>
            </p:cNvPr>
            <p:cNvCxnSpPr>
              <a:cxnSpLocks/>
            </p:cNvCxnSpPr>
            <p:nvPr/>
          </p:nvCxnSpPr>
          <p:spPr>
            <a:xfrm>
              <a:off x="2938137" y="2822732"/>
              <a:ext cx="317913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166A3335-F6DD-4205-A38E-D77B98C55454}"/>
                </a:ext>
              </a:extLst>
            </p:cNvPr>
            <p:cNvCxnSpPr>
              <a:cxnSpLocks/>
            </p:cNvCxnSpPr>
            <p:nvPr/>
          </p:nvCxnSpPr>
          <p:spPr>
            <a:xfrm>
              <a:off x="2938137" y="3429000"/>
              <a:ext cx="317913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CF217A4-25EB-42B2-A89E-F47933358D9F}"/>
                </a:ext>
              </a:extLst>
            </p:cNvPr>
            <p:cNvCxnSpPr>
              <a:cxnSpLocks/>
            </p:cNvCxnSpPr>
            <p:nvPr/>
          </p:nvCxnSpPr>
          <p:spPr>
            <a:xfrm>
              <a:off x="2938137" y="5007474"/>
              <a:ext cx="317913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5EF1354B-4671-464A-92D0-11BBA2B62631}"/>
                </a:ext>
              </a:extLst>
            </p:cNvPr>
            <p:cNvSpPr txBox="1"/>
            <p:nvPr/>
          </p:nvSpPr>
          <p:spPr>
            <a:xfrm>
              <a:off x="2905125" y="5007474"/>
              <a:ext cx="15278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dirty="0"/>
                <a:t>EU type Examinations by:</a:t>
              </a:r>
            </a:p>
            <a:p>
              <a:r>
                <a:rPr lang="en-GB" sz="800" b="1" dirty="0"/>
                <a:t>BTTG Testing &amp; Certification Ltd</a:t>
              </a:r>
            </a:p>
            <a:p>
              <a:r>
                <a:rPr lang="en-GB" sz="600" dirty="0"/>
                <a:t>Unit 14, Wheel Forge Way</a:t>
              </a:r>
            </a:p>
            <a:p>
              <a:r>
                <a:rPr lang="en-GB" sz="600" dirty="0"/>
                <a:t>Trafford Park, Manchester, M17 1EH</a:t>
              </a:r>
            </a:p>
            <a:p>
              <a:r>
                <a:rPr lang="en-GB" sz="600" b="1" dirty="0"/>
                <a:t>Notified Body No: 0338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2EF7DEE-3544-4566-A98F-E9E53FA13FE0}"/>
                </a:ext>
              </a:extLst>
            </p:cNvPr>
            <p:cNvSpPr txBox="1"/>
            <p:nvPr/>
          </p:nvSpPr>
          <p:spPr>
            <a:xfrm>
              <a:off x="4535120" y="5007474"/>
              <a:ext cx="15278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dirty="0"/>
                <a:t>Module D QA Assessment by:</a:t>
              </a:r>
            </a:p>
            <a:p>
              <a:r>
                <a:rPr lang="en-GB" sz="800" b="1" dirty="0"/>
                <a:t>SATRA Technology Europe Ltd</a:t>
              </a:r>
            </a:p>
            <a:p>
              <a:r>
                <a:rPr lang="en-GB" sz="600" dirty="0"/>
                <a:t>Bracetown Business Park</a:t>
              </a:r>
              <a:br>
                <a:rPr lang="en-GB" sz="600" dirty="0"/>
              </a:br>
              <a:r>
                <a:rPr lang="en-GB" sz="600" dirty="0"/>
                <a:t>Clonee, Dublin, D15 YN2P</a:t>
              </a:r>
            </a:p>
            <a:p>
              <a:r>
                <a:rPr lang="en-GB" sz="600" b="1" dirty="0"/>
                <a:t>Notified Body No: 2777</a:t>
              </a: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F66FAE17-7377-4F80-8A87-EE556F56B423}"/>
                </a:ext>
              </a:extLst>
            </p:cNvPr>
            <p:cNvCxnSpPr>
              <a:cxnSpLocks/>
            </p:cNvCxnSpPr>
            <p:nvPr/>
          </p:nvCxnSpPr>
          <p:spPr>
            <a:xfrm>
              <a:off x="2938137" y="5600650"/>
              <a:ext cx="317913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15477EF-4F23-4E99-9F22-FAB73C1570C4}"/>
                </a:ext>
              </a:extLst>
            </p:cNvPr>
            <p:cNvSpPr txBox="1"/>
            <p:nvPr/>
          </p:nvSpPr>
          <p:spPr>
            <a:xfrm>
              <a:off x="2905125" y="5600650"/>
              <a:ext cx="1390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dirty="0"/>
                <a:t>Authorised and approved: 01/04/2020</a:t>
              </a:r>
            </a:p>
            <a:p>
              <a:r>
                <a:rPr lang="en-GB" sz="600" dirty="0"/>
                <a:t>Issued by: </a:t>
              </a:r>
            </a:p>
          </p:txBody>
        </p:sp>
        <p:pic>
          <p:nvPicPr>
            <p:cNvPr id="91" name="Picture 90" descr="A close up of an object&#10;&#10;Description automatically generated">
              <a:extLst>
                <a:ext uri="{FF2B5EF4-FFF2-40B4-BE49-F238E27FC236}">
                  <a16:creationId xmlns:a16="http://schemas.microsoft.com/office/drawing/2014/main" id="{0494ED00-3293-42D3-853D-77F79ACA9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3243" y="5696660"/>
              <a:ext cx="688651" cy="310971"/>
            </a:xfrm>
            <a:prstGeom prst="rect">
              <a:avLst/>
            </a:prstGeom>
          </p:spPr>
        </p:pic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6745219-B6F5-4442-90C9-4379E6A09980}"/>
              </a:ext>
            </a:extLst>
          </p:cNvPr>
          <p:cNvGrpSpPr/>
          <p:nvPr/>
        </p:nvGrpSpPr>
        <p:grpSpPr>
          <a:xfrm>
            <a:off x="2210130" y="676151"/>
            <a:ext cx="3742688" cy="276999"/>
            <a:chOff x="239206" y="1486365"/>
            <a:chExt cx="3742688" cy="276999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42646FAA-D89D-4918-AA9D-46002F183EFD}"/>
                </a:ext>
              </a:extLst>
            </p:cNvPr>
            <p:cNvSpPr txBox="1"/>
            <p:nvPr/>
          </p:nvSpPr>
          <p:spPr>
            <a:xfrm>
              <a:off x="239206" y="1486365"/>
              <a:ext cx="11715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Company Logo</a:t>
              </a: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53AD9DBB-9909-4ED3-9E5E-46EBD2F57F70}"/>
                </a:ext>
              </a:extLst>
            </p:cNvPr>
            <p:cNvCxnSpPr>
              <a:cxnSpLocks/>
            </p:cNvCxnSpPr>
            <p:nvPr/>
          </p:nvCxnSpPr>
          <p:spPr>
            <a:xfrm>
              <a:off x="1285875" y="1624864"/>
              <a:ext cx="2696019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6C07717-D6F6-4BC5-ADE0-49DAC9BD7B1C}"/>
              </a:ext>
            </a:extLst>
          </p:cNvPr>
          <p:cNvGrpSpPr/>
          <p:nvPr/>
        </p:nvGrpSpPr>
        <p:grpSpPr>
          <a:xfrm>
            <a:off x="8248683" y="943909"/>
            <a:ext cx="2737464" cy="276999"/>
            <a:chOff x="6216426" y="1754121"/>
            <a:chExt cx="2737464" cy="276999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52DFAC72-4EC0-475D-8DFE-2183FD0A3214}"/>
                </a:ext>
              </a:extLst>
            </p:cNvPr>
            <p:cNvSpPr txBox="1"/>
            <p:nvPr/>
          </p:nvSpPr>
          <p:spPr>
            <a:xfrm>
              <a:off x="7073459" y="1754121"/>
              <a:ext cx="18804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Title and Number of D of C</a:t>
              </a:r>
            </a:p>
          </p:txBody>
        </p: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410A38B1-E7A9-42ED-A609-0777448B1E4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16426" y="1860646"/>
              <a:ext cx="911314" cy="319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1B357925-E20A-46EA-8F1D-CCDBF03E3B53}"/>
              </a:ext>
            </a:extLst>
          </p:cNvPr>
          <p:cNvSpPr txBox="1"/>
          <p:nvPr/>
        </p:nvSpPr>
        <p:spPr>
          <a:xfrm>
            <a:off x="2292094" y="1270719"/>
            <a:ext cx="1464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Name and Address of manufacturer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3CE9FAD6-A790-49D5-B6C0-1339AB21E120}"/>
              </a:ext>
            </a:extLst>
          </p:cNvPr>
          <p:cNvGrpSpPr/>
          <p:nvPr/>
        </p:nvGrpSpPr>
        <p:grpSpPr>
          <a:xfrm>
            <a:off x="2292094" y="2012519"/>
            <a:ext cx="2678301" cy="461665"/>
            <a:chOff x="259836" y="2822731"/>
            <a:chExt cx="2678301" cy="461665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55A3B4C-40F5-44E8-958E-9D359C049B61}"/>
                </a:ext>
              </a:extLst>
            </p:cNvPr>
            <p:cNvSpPr txBox="1"/>
            <p:nvPr/>
          </p:nvSpPr>
          <p:spPr>
            <a:xfrm>
              <a:off x="259836" y="2822731"/>
              <a:ext cx="14641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Description &amp; code of PPE</a:t>
              </a: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9443584C-09DC-4F2E-9D5D-3DEBD280E18C}"/>
                </a:ext>
              </a:extLst>
            </p:cNvPr>
            <p:cNvCxnSpPr/>
            <p:nvPr/>
          </p:nvCxnSpPr>
          <p:spPr>
            <a:xfrm flipV="1">
              <a:off x="1514475" y="2957446"/>
              <a:ext cx="1423662" cy="961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6418E7DF-7F34-47F6-BBF8-E382C055B947}"/>
              </a:ext>
            </a:extLst>
          </p:cNvPr>
          <p:cNvGrpSpPr/>
          <p:nvPr/>
        </p:nvGrpSpPr>
        <p:grpSpPr>
          <a:xfrm>
            <a:off x="7906472" y="2126794"/>
            <a:ext cx="3635545" cy="461665"/>
            <a:chOff x="5874214" y="2937006"/>
            <a:chExt cx="3133957" cy="461665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312344D2-83B3-4B43-BC71-460C4ED41734}"/>
                </a:ext>
              </a:extLst>
            </p:cNvPr>
            <p:cNvSpPr txBox="1"/>
            <p:nvPr/>
          </p:nvSpPr>
          <p:spPr>
            <a:xfrm>
              <a:off x="7127740" y="2937006"/>
              <a:ext cx="18804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Image of Product (Note: not all </a:t>
              </a:r>
              <a:r>
                <a:rPr lang="en-GB" sz="1200" dirty="0" err="1"/>
                <a:t>DoCs</a:t>
              </a:r>
              <a:r>
                <a:rPr lang="en-GB" sz="1200" dirty="0"/>
                <a:t> will contain an image)</a:t>
              </a:r>
            </a:p>
          </p:txBody>
        </p: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B3A2FD41-0ADA-49BB-A17B-9F36FE29E91F}"/>
                </a:ext>
              </a:extLst>
            </p:cNvPr>
            <p:cNvCxnSpPr>
              <a:stCxn id="107" idx="1"/>
            </p:cNvCxnSpPr>
            <p:nvPr/>
          </p:nvCxnSpPr>
          <p:spPr>
            <a:xfrm flipH="1" flipV="1">
              <a:off x="5874214" y="3119144"/>
              <a:ext cx="1253526" cy="486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55B48DF-A0FE-4E9D-9C20-175C7F3A9191}"/>
              </a:ext>
            </a:extLst>
          </p:cNvPr>
          <p:cNvGrpSpPr/>
          <p:nvPr/>
        </p:nvGrpSpPr>
        <p:grpSpPr>
          <a:xfrm>
            <a:off x="2296905" y="2594122"/>
            <a:ext cx="2783353" cy="646331"/>
            <a:chOff x="264647" y="3404334"/>
            <a:chExt cx="2783353" cy="646331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0A7028A7-5680-419D-8D2C-F3741F7540EA}"/>
                </a:ext>
              </a:extLst>
            </p:cNvPr>
            <p:cNvSpPr txBox="1"/>
            <p:nvPr/>
          </p:nvSpPr>
          <p:spPr>
            <a:xfrm>
              <a:off x="264647" y="3404334"/>
              <a:ext cx="14641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Declaration of Compliance with PPE Regulation</a:t>
              </a:r>
            </a:p>
          </p:txBody>
        </p: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A2E72D2D-BDA3-486A-B690-197D52244323}"/>
                </a:ext>
              </a:extLst>
            </p:cNvPr>
            <p:cNvCxnSpPr/>
            <p:nvPr/>
          </p:nvCxnSpPr>
          <p:spPr>
            <a:xfrm flipV="1">
              <a:off x="1514475" y="3580673"/>
              <a:ext cx="1533525" cy="1468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874E5FDE-6883-4AC9-986D-D2AFEDECD503}"/>
              </a:ext>
            </a:extLst>
          </p:cNvPr>
          <p:cNvGrpSpPr/>
          <p:nvPr/>
        </p:nvGrpSpPr>
        <p:grpSpPr>
          <a:xfrm>
            <a:off x="6014151" y="3252961"/>
            <a:ext cx="5026276" cy="461665"/>
            <a:chOff x="3981894" y="4063174"/>
            <a:chExt cx="5026276" cy="461665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2DC24174-8A20-40A1-9A2B-D3B7CDECD9FA}"/>
                </a:ext>
              </a:extLst>
            </p:cNvPr>
            <p:cNvSpPr txBox="1"/>
            <p:nvPr/>
          </p:nvSpPr>
          <p:spPr>
            <a:xfrm>
              <a:off x="7127739" y="4063174"/>
              <a:ext cx="18804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Declaration of Compliance with specific standards </a:t>
              </a:r>
            </a:p>
          </p:txBody>
        </p: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334E5902-9733-40C0-B425-E39E038D65B4}"/>
                </a:ext>
              </a:extLst>
            </p:cNvPr>
            <p:cNvCxnSpPr>
              <a:stCxn id="113" idx="1"/>
            </p:cNvCxnSpPr>
            <p:nvPr/>
          </p:nvCxnSpPr>
          <p:spPr>
            <a:xfrm flipH="1">
              <a:off x="5874214" y="4294007"/>
              <a:ext cx="1253525" cy="1821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6A1EE4B7-4F4D-471A-BD46-1E07EBF23AB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94633" y="4163530"/>
              <a:ext cx="666901" cy="1953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1C36AADA-A76F-474C-8D0D-51D0FCC61D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81894" y="4358845"/>
              <a:ext cx="2679639" cy="262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C62E51A-1B20-4EE7-A6B4-A3B68926BC09}"/>
              </a:ext>
            </a:extLst>
          </p:cNvPr>
          <p:cNvGrpSpPr/>
          <p:nvPr/>
        </p:nvGrpSpPr>
        <p:grpSpPr>
          <a:xfrm>
            <a:off x="2268854" y="3455461"/>
            <a:ext cx="2647258" cy="616042"/>
            <a:chOff x="236597" y="4265674"/>
            <a:chExt cx="2647258" cy="616042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64C5C925-02EA-438D-A2A4-DC9E11C03094}"/>
                </a:ext>
              </a:extLst>
            </p:cNvPr>
            <p:cNvSpPr txBox="1"/>
            <p:nvPr/>
          </p:nvSpPr>
          <p:spPr>
            <a:xfrm>
              <a:off x="236597" y="4265674"/>
              <a:ext cx="14641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Details of Module B Certificate(s)</a:t>
              </a:r>
            </a:p>
          </p:txBody>
        </p: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D12600E5-41EF-43AD-8CCB-3EDCE6287BC5}"/>
                </a:ext>
              </a:extLst>
            </p:cNvPr>
            <p:cNvCxnSpPr>
              <a:cxnSpLocks/>
            </p:cNvCxnSpPr>
            <p:nvPr/>
          </p:nvCxnSpPr>
          <p:spPr>
            <a:xfrm>
              <a:off x="1557397" y="4491345"/>
              <a:ext cx="1326458" cy="3903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EC4332A4-BC3D-41D8-9189-90237BA0C2C0}"/>
              </a:ext>
            </a:extLst>
          </p:cNvPr>
          <p:cNvGrpSpPr/>
          <p:nvPr/>
        </p:nvGrpSpPr>
        <p:grpSpPr>
          <a:xfrm>
            <a:off x="2265526" y="3460311"/>
            <a:ext cx="2675860" cy="1331517"/>
            <a:chOff x="233269" y="4270523"/>
            <a:chExt cx="2675860" cy="1331517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C599348E-F6CA-4354-AB3A-1F2ECE7E6172}"/>
                </a:ext>
              </a:extLst>
            </p:cNvPr>
            <p:cNvSpPr txBox="1"/>
            <p:nvPr/>
          </p:nvSpPr>
          <p:spPr>
            <a:xfrm>
              <a:off x="233269" y="4955709"/>
              <a:ext cx="16987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Details of Notified Body who issued Module B Certificate(s)</a:t>
              </a:r>
            </a:p>
          </p:txBody>
        </p: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1D011FDE-53BB-4B95-8804-051EDBAE5A3C}"/>
                </a:ext>
              </a:extLst>
            </p:cNvPr>
            <p:cNvCxnSpPr>
              <a:cxnSpLocks/>
              <a:endCxn id="87" idx="1"/>
            </p:cNvCxnSpPr>
            <p:nvPr/>
          </p:nvCxnSpPr>
          <p:spPr>
            <a:xfrm>
              <a:off x="2079883" y="4270523"/>
              <a:ext cx="829246" cy="10184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E0AE8AE-7E61-467C-8C50-746204CCBCD5}"/>
              </a:ext>
            </a:extLst>
          </p:cNvPr>
          <p:cNvGrpSpPr/>
          <p:nvPr/>
        </p:nvGrpSpPr>
        <p:grpSpPr>
          <a:xfrm>
            <a:off x="7997629" y="4166483"/>
            <a:ext cx="2988518" cy="646331"/>
            <a:chOff x="5965372" y="4976695"/>
            <a:chExt cx="2988518" cy="646331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477DDE32-C6D5-4FBF-8334-0C819ED0FDF0}"/>
                </a:ext>
              </a:extLst>
            </p:cNvPr>
            <p:cNvSpPr txBox="1"/>
            <p:nvPr/>
          </p:nvSpPr>
          <p:spPr>
            <a:xfrm>
              <a:off x="7255120" y="4976695"/>
              <a:ext cx="16987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Details of Notified Body who conduct QA Module Assessment</a:t>
              </a:r>
            </a:p>
          </p:txBody>
        </p: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C8EAD3E2-F002-48C0-87D7-CABD23E38EF1}"/>
                </a:ext>
              </a:extLst>
            </p:cNvPr>
            <p:cNvCxnSpPr>
              <a:stCxn id="124" idx="1"/>
            </p:cNvCxnSpPr>
            <p:nvPr/>
          </p:nvCxnSpPr>
          <p:spPr>
            <a:xfrm flipH="1" flipV="1">
              <a:off x="5965372" y="5233136"/>
              <a:ext cx="1289748" cy="667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E6B5B51A-4950-4039-A07E-DD4FF817F48A}"/>
              </a:ext>
            </a:extLst>
          </p:cNvPr>
          <p:cNvGrpSpPr/>
          <p:nvPr/>
        </p:nvGrpSpPr>
        <p:grpSpPr>
          <a:xfrm>
            <a:off x="5571870" y="5004026"/>
            <a:ext cx="2064774" cy="873337"/>
            <a:chOff x="3539613" y="5814238"/>
            <a:chExt cx="2064774" cy="873337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29E1088-F002-403D-A90B-CCA4034095BD}"/>
                </a:ext>
              </a:extLst>
            </p:cNvPr>
            <p:cNvSpPr txBox="1"/>
            <p:nvPr/>
          </p:nvSpPr>
          <p:spPr>
            <a:xfrm>
              <a:off x="3539613" y="6225910"/>
              <a:ext cx="20647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Details of who (person) issued D of C and date of issue</a:t>
              </a:r>
            </a:p>
          </p:txBody>
        </p: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82EB1DD1-1D50-4920-849D-C3122F44E3CB}"/>
                </a:ext>
              </a:extLst>
            </p:cNvPr>
            <p:cNvCxnSpPr>
              <a:stCxn id="127" idx="0"/>
            </p:cNvCxnSpPr>
            <p:nvPr/>
          </p:nvCxnSpPr>
          <p:spPr>
            <a:xfrm flipH="1" flipV="1">
              <a:off x="3746090" y="5814238"/>
              <a:ext cx="825910" cy="4116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389E14B9-20CC-463B-B252-32DAEAC6DC19}"/>
              </a:ext>
            </a:extLst>
          </p:cNvPr>
          <p:cNvSpPr txBox="1"/>
          <p:nvPr/>
        </p:nvSpPr>
        <p:spPr>
          <a:xfrm>
            <a:off x="185075" y="5010789"/>
            <a:ext cx="3636760" cy="73866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EU DoC must be provided with the product or be available to download or on request to the PPE manufacturer/supplier. </a:t>
            </a:r>
          </a:p>
        </p:txBody>
      </p:sp>
      <p:sp>
        <p:nvSpPr>
          <p:cNvPr id="132" name="Content Placeholder 2">
            <a:extLst>
              <a:ext uri="{FF2B5EF4-FFF2-40B4-BE49-F238E27FC236}">
                <a16:creationId xmlns:a16="http://schemas.microsoft.com/office/drawing/2014/main" id="{520AB9CD-B125-42D2-A9FB-A9C1FA10AD67}"/>
              </a:ext>
            </a:extLst>
          </p:cNvPr>
          <p:cNvSpPr txBox="1">
            <a:spLocks/>
          </p:cNvSpPr>
          <p:nvPr/>
        </p:nvSpPr>
        <p:spPr>
          <a:xfrm>
            <a:off x="9122743" y="291869"/>
            <a:ext cx="3193986" cy="3067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200" b="1" i="1"/>
              <a:t>Example created to show content of a Module B EU Type Examination Certificate. This is a Mock Up – BSIF are NOT a Notified Body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400" b="1" i="1" dirty="0"/>
          </a:p>
        </p:txBody>
      </p:sp>
      <p:sp>
        <p:nvSpPr>
          <p:cNvPr id="61" name="TextBox 60"/>
          <p:cNvSpPr txBox="1"/>
          <p:nvPr/>
        </p:nvSpPr>
        <p:spPr>
          <a:xfrm>
            <a:off x="11864570" y="45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D9EB94E-C821-4ED5-B9AB-F31AE4E67B12}" type="slidenum">
              <a:rPr lang="en-GB" smtClean="0">
                <a:solidFill>
                  <a:srgbClr val="1D84A6"/>
                </a:solidFill>
              </a:rPr>
              <a:t>9</a:t>
            </a:fld>
            <a:endParaRPr lang="en-GB" dirty="0">
              <a:solidFill>
                <a:srgbClr val="1D84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79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S Template 2019.pptx" id="{04DB2946-FFD8-4110-B308-1D1FBD58772C}" vid="{4770F387-27E8-4690-93B4-9E9D6A98A3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A8B485DE718B429EA8547E227486EE" ma:contentTypeVersion="13" ma:contentTypeDescription="Create a new document." ma:contentTypeScope="" ma:versionID="9509ab5bee5d15bc953701c53c31d2fb">
  <xsd:schema xmlns:xsd="http://www.w3.org/2001/XMLSchema" xmlns:xs="http://www.w3.org/2001/XMLSchema" xmlns:p="http://schemas.microsoft.com/office/2006/metadata/properties" xmlns:ns3="024e3c6c-d317-4f92-a38c-8481e8d0c46e" xmlns:ns4="f549c5b0-f340-4ac5-a528-2dba5bc3484f" targetNamespace="http://schemas.microsoft.com/office/2006/metadata/properties" ma:root="true" ma:fieldsID="4a83fc94d3a59e676c8f1cc047534cd2" ns3:_="" ns4:_="">
    <xsd:import namespace="024e3c6c-d317-4f92-a38c-8481e8d0c46e"/>
    <xsd:import namespace="f549c5b0-f340-4ac5-a528-2dba5bc3484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4e3c6c-d317-4f92-a38c-8481e8d0c46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49c5b0-f340-4ac5-a528-2dba5bc348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8D94BD-BD2A-46BE-A08F-3010C79AA5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FEDEE3-9999-438B-888E-EAEBCE607C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4e3c6c-d317-4f92-a38c-8481e8d0c46e"/>
    <ds:schemaRef ds:uri="f549c5b0-f340-4ac5-a528-2dba5bc348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AD0788-B5F4-42D5-B7B2-3E70E47CAF5E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f549c5b0-f340-4ac5-a528-2dba5bc3484f"/>
    <ds:schemaRef ds:uri="http://schemas.openxmlformats.org/package/2006/metadata/core-properties"/>
    <ds:schemaRef ds:uri="024e3c6c-d317-4f92-a38c-8481e8d0c46e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BOHS Template 2020</Template>
  <TotalTime>0</TotalTime>
  <Words>1356</Words>
  <Application>Microsoft Office PowerPoint</Application>
  <PresentationFormat>Widescreen</PresentationFormat>
  <Paragraphs>185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Century</vt:lpstr>
      <vt:lpstr>Century Gothic</vt:lpstr>
      <vt:lpstr>Futura PT Book</vt:lpstr>
      <vt:lpstr>Futura PT Cond Bold</vt:lpstr>
      <vt:lpstr>Futura PT Heavy</vt:lpstr>
      <vt:lpstr>Office Theme</vt:lpstr>
      <vt:lpstr>PowerPoint Presentation</vt:lpstr>
      <vt:lpstr>Can You Spot a Fake Respirator?</vt:lpstr>
      <vt:lpstr>Genuine or Fake?</vt:lpstr>
      <vt:lpstr>Spotting a Fake – Understanding FFP Markings</vt:lpstr>
      <vt:lpstr>Spotting a Fake – Understanding FFP Markings</vt:lpstr>
      <vt:lpstr>Spotting a Fake – Understanding FFP Markings</vt:lpstr>
      <vt:lpstr>The        Mark</vt:lpstr>
      <vt:lpstr>EU Type Examination Certificate</vt:lpstr>
      <vt:lpstr>EU Declaration of Conformity (DoC)</vt:lpstr>
      <vt:lpstr>Genuine or Fake?</vt:lpstr>
      <vt:lpstr>Spotting a Fake: 8-Point Summary</vt:lpstr>
      <vt:lpstr>Useful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Burkett</dc:creator>
  <cp:lastModifiedBy>Timmy Smyth</cp:lastModifiedBy>
  <cp:revision>17</cp:revision>
  <dcterms:created xsi:type="dcterms:W3CDTF">2020-05-07T09:43:02Z</dcterms:created>
  <dcterms:modified xsi:type="dcterms:W3CDTF">2020-12-02T20:12:50Z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0x010100A4A8B485DE718B429EA8547E227486EE</vt:lpwstr>
  </property>
</Properties>
</file>